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0" r:id="rId4"/>
  </p:sldMasterIdLst>
  <p:notesMasterIdLst>
    <p:notesMasterId r:id="rId22"/>
  </p:notesMasterIdLst>
  <p:handoutMasterIdLst>
    <p:handoutMasterId r:id="rId23"/>
  </p:handoutMasterIdLst>
  <p:sldIdLst>
    <p:sldId id="256" r:id="rId5"/>
    <p:sldId id="257" r:id="rId6"/>
    <p:sldId id="264" r:id="rId7"/>
    <p:sldId id="266" r:id="rId8"/>
    <p:sldId id="269" r:id="rId9"/>
    <p:sldId id="270" r:id="rId10"/>
    <p:sldId id="278" r:id="rId11"/>
    <p:sldId id="271" r:id="rId12"/>
    <p:sldId id="272" r:id="rId13"/>
    <p:sldId id="261" r:id="rId14"/>
    <p:sldId id="274" r:id="rId15"/>
    <p:sldId id="280" r:id="rId16"/>
    <p:sldId id="275" r:id="rId17"/>
    <p:sldId id="279" r:id="rId18"/>
    <p:sldId id="277" r:id="rId19"/>
    <p:sldId id="276" r:id="rId20"/>
    <p:sldId id="26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6" autoAdjust="0"/>
    <p:restoredTop sz="95226" autoAdjust="0"/>
  </p:normalViewPr>
  <p:slideViewPr>
    <p:cSldViewPr snapToGrid="0">
      <p:cViewPr varScale="1">
        <p:scale>
          <a:sx n="159" d="100"/>
          <a:sy n="159" d="100"/>
        </p:scale>
        <p:origin x="378" y="13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3E83E7-6DCE-4436-981A-E809C09B5F88}" type="doc">
      <dgm:prSet loTypeId="urn:microsoft.com/office/officeart/2016/7/layout/ChevronBlock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E6EC551-1F12-4D85-8594-32D65A43EAA7}">
      <dgm:prSet custT="1"/>
      <dgm:spPr/>
      <dgm:t>
        <a:bodyPr/>
        <a:lstStyle/>
        <a:p>
          <a:r>
            <a:rPr lang="en-US" sz="1400" b="1" spc="150" baseline="0" dirty="0">
              <a:latin typeface="+mj-lt"/>
            </a:rPr>
            <a:t>No Thermal Bridging</a:t>
          </a:r>
        </a:p>
      </dgm:t>
    </dgm:pt>
    <dgm:pt modelId="{2B800405-3484-48DE-A9FF-E863C37817FF}" type="parTrans" cxnId="{C98FC35B-B903-4469-B0EA-E53842383AE4}">
      <dgm:prSet/>
      <dgm:spPr/>
      <dgm:t>
        <a:bodyPr/>
        <a:lstStyle/>
        <a:p>
          <a:endParaRPr lang="en-US" sz="1400" spc="150" baseline="0"/>
        </a:p>
      </dgm:t>
    </dgm:pt>
    <dgm:pt modelId="{F86404D2-473F-41AC-B422-847F113BEE24}" type="sibTrans" cxnId="{C98FC35B-B903-4469-B0EA-E53842383AE4}">
      <dgm:prSet phldrT="1" phldr="0"/>
      <dgm:spPr/>
      <dgm:t>
        <a:bodyPr/>
        <a:lstStyle/>
        <a:p>
          <a:endParaRPr lang="en-US" sz="1400" spc="150" baseline="0"/>
        </a:p>
      </dgm:t>
    </dgm:pt>
    <dgm:pt modelId="{180FB335-92DE-43FD-9404-B687B879C8E5}">
      <dgm:prSet custT="1"/>
      <dgm:spPr/>
      <dgm:t>
        <a:bodyPr/>
        <a:lstStyle/>
        <a:p>
          <a:r>
            <a:rPr lang="en-US" sz="1400" b="0" i="0" u="none" spc="150" baseline="0" dirty="0"/>
            <a:t>Walls, floors, and roofs are well insulated with no gaps. This reduces heating and cooling requirements. </a:t>
          </a:r>
          <a:endParaRPr lang="en-US" sz="1400" spc="150" baseline="0" dirty="0"/>
        </a:p>
      </dgm:t>
    </dgm:pt>
    <dgm:pt modelId="{7F469C15-FEDB-428F-B97A-58612BDEC302}" type="parTrans" cxnId="{BCDC72D0-71DD-41FC-8AC9-59A8EEEBFE77}">
      <dgm:prSet/>
      <dgm:spPr/>
      <dgm:t>
        <a:bodyPr/>
        <a:lstStyle/>
        <a:p>
          <a:endParaRPr lang="en-US" sz="1400" spc="150" baseline="0"/>
        </a:p>
      </dgm:t>
    </dgm:pt>
    <dgm:pt modelId="{B64EE6F1-D3CE-4D7F-9442-375D57CE1EAD}" type="sibTrans" cxnId="{BCDC72D0-71DD-41FC-8AC9-59A8EEEBFE77}">
      <dgm:prSet/>
      <dgm:spPr/>
      <dgm:t>
        <a:bodyPr/>
        <a:lstStyle/>
        <a:p>
          <a:endParaRPr lang="en-US" sz="1400" spc="150" baseline="0"/>
        </a:p>
      </dgm:t>
    </dgm:pt>
    <dgm:pt modelId="{ADA2E621-790F-4BE3-8054-DAC0B573D63F}">
      <dgm:prSet custT="1"/>
      <dgm:spPr/>
      <dgm:t>
        <a:bodyPr/>
        <a:lstStyle/>
        <a:p>
          <a:r>
            <a:rPr lang="en-US" sz="1400" b="1" spc="150" baseline="0" dirty="0">
              <a:latin typeface="+mj-lt"/>
            </a:rPr>
            <a:t>Superior Windows</a:t>
          </a:r>
        </a:p>
      </dgm:t>
    </dgm:pt>
    <dgm:pt modelId="{66765958-1B52-4BED-8BB0-2F8A454626F1}" type="parTrans" cxnId="{38C7BDD1-A779-4BB9-86F8-97B03A25A4B2}">
      <dgm:prSet/>
      <dgm:spPr/>
      <dgm:t>
        <a:bodyPr/>
        <a:lstStyle/>
        <a:p>
          <a:endParaRPr lang="en-US" sz="1400" spc="150" baseline="0"/>
        </a:p>
      </dgm:t>
    </dgm:pt>
    <dgm:pt modelId="{665F693B-E732-4987-808F-10400DDB0FA6}" type="sibTrans" cxnId="{38C7BDD1-A779-4BB9-86F8-97B03A25A4B2}">
      <dgm:prSet phldrT="2" phldr="0"/>
      <dgm:spPr/>
      <dgm:t>
        <a:bodyPr/>
        <a:lstStyle/>
        <a:p>
          <a:endParaRPr lang="en-US" sz="1400" spc="150" baseline="0"/>
        </a:p>
      </dgm:t>
    </dgm:pt>
    <dgm:pt modelId="{ABF3A0A0-CB0C-4D23-BB13-2952885D212F}">
      <dgm:prSet custT="1"/>
      <dgm:spPr/>
      <dgm:t>
        <a:bodyPr/>
        <a:lstStyle/>
        <a:p>
          <a:r>
            <a:rPr lang="en-US" sz="1400" b="0" i="0" u="none" spc="150" baseline="0" dirty="0"/>
            <a:t>Windows are the biggest source of heat transfer. Triple Pane windows are more than twice as efficient as double pane.</a:t>
          </a:r>
          <a:endParaRPr lang="en-US" sz="1400" spc="150" baseline="0" dirty="0"/>
        </a:p>
      </dgm:t>
    </dgm:pt>
    <dgm:pt modelId="{63D1B153-9E6F-4014-832D-AD0B433D8B81}" type="parTrans" cxnId="{B0735AB5-012E-48CE-B3AF-49E191F8312F}">
      <dgm:prSet/>
      <dgm:spPr/>
      <dgm:t>
        <a:bodyPr/>
        <a:lstStyle/>
        <a:p>
          <a:endParaRPr lang="en-US" sz="1400" spc="150" baseline="0"/>
        </a:p>
      </dgm:t>
    </dgm:pt>
    <dgm:pt modelId="{23911F65-2106-4EE8-BB56-61E9FA7C876B}" type="sibTrans" cxnId="{B0735AB5-012E-48CE-B3AF-49E191F8312F}">
      <dgm:prSet/>
      <dgm:spPr/>
      <dgm:t>
        <a:bodyPr/>
        <a:lstStyle/>
        <a:p>
          <a:endParaRPr lang="en-US" sz="1400" spc="150" baseline="0"/>
        </a:p>
      </dgm:t>
    </dgm:pt>
    <dgm:pt modelId="{A679DE4F-A77F-44B3-A736-BDB514EFFDCB}">
      <dgm:prSet custT="1"/>
      <dgm:spPr/>
      <dgm:t>
        <a:bodyPr/>
        <a:lstStyle/>
        <a:p>
          <a:r>
            <a:rPr lang="en-US" sz="1400" b="1" spc="150" baseline="0" dirty="0">
              <a:latin typeface="+mj-lt"/>
            </a:rPr>
            <a:t>Energy Recovery Ventilation</a:t>
          </a:r>
        </a:p>
      </dgm:t>
    </dgm:pt>
    <dgm:pt modelId="{AF5DE307-1CE2-4B05-9842-EADC76BFF89D}" type="parTrans" cxnId="{0EAFB1E1-120A-41D0-9748-2EBE49778BDF}">
      <dgm:prSet/>
      <dgm:spPr/>
      <dgm:t>
        <a:bodyPr/>
        <a:lstStyle/>
        <a:p>
          <a:endParaRPr lang="en-US" sz="1400" spc="150" baseline="0"/>
        </a:p>
      </dgm:t>
    </dgm:pt>
    <dgm:pt modelId="{60DA2A5E-4A7A-4F5D-A408-84E49F2D9802}" type="sibTrans" cxnId="{0EAFB1E1-120A-41D0-9748-2EBE49778BDF}">
      <dgm:prSet phldrT="3" phldr="0"/>
      <dgm:spPr/>
      <dgm:t>
        <a:bodyPr/>
        <a:lstStyle/>
        <a:p>
          <a:endParaRPr lang="en-US" sz="1400" spc="150" baseline="0"/>
        </a:p>
      </dgm:t>
    </dgm:pt>
    <dgm:pt modelId="{44123D6F-C310-46F0-93BF-DF1335EF5B9E}">
      <dgm:prSet custT="1"/>
      <dgm:spPr/>
      <dgm:t>
        <a:bodyPr/>
        <a:lstStyle/>
        <a:p>
          <a:r>
            <a:rPr lang="en-US" sz="1400" b="0" i="0" u="none" spc="150" baseline="0" dirty="0"/>
            <a:t>An ERV recovers heat from stale used air and transfers it to fresh incoming air. Heat Pumps are used for heating and cooling.</a:t>
          </a:r>
          <a:endParaRPr lang="en-US" sz="1400" spc="150" baseline="0" dirty="0"/>
        </a:p>
      </dgm:t>
    </dgm:pt>
    <dgm:pt modelId="{8F10AC71-DCFB-4D03-8066-341754659C41}" type="parTrans" cxnId="{C3924954-6034-4452-9FD6-FB0B94295CFA}">
      <dgm:prSet/>
      <dgm:spPr/>
      <dgm:t>
        <a:bodyPr/>
        <a:lstStyle/>
        <a:p>
          <a:endParaRPr lang="en-US" sz="1400" spc="150" baseline="0"/>
        </a:p>
      </dgm:t>
    </dgm:pt>
    <dgm:pt modelId="{8C82C1C0-CB1B-4F2B-91D8-46616375C409}" type="sibTrans" cxnId="{C3924954-6034-4452-9FD6-FB0B94295CFA}">
      <dgm:prSet/>
      <dgm:spPr/>
      <dgm:t>
        <a:bodyPr/>
        <a:lstStyle/>
        <a:p>
          <a:endParaRPr lang="en-US" sz="1400" spc="150" baseline="0"/>
        </a:p>
      </dgm:t>
    </dgm:pt>
    <dgm:pt modelId="{1AEB3D0C-28A2-46F4-BC59-EFA1E5720C65}">
      <dgm:prSet custT="1"/>
      <dgm:spPr/>
      <dgm:t>
        <a:bodyPr/>
        <a:lstStyle/>
        <a:p>
          <a:r>
            <a:rPr lang="en-US" sz="1400" b="1" spc="150" baseline="0" dirty="0">
              <a:latin typeface="+mj-lt"/>
            </a:rPr>
            <a:t>Quality Construction</a:t>
          </a:r>
        </a:p>
      </dgm:t>
    </dgm:pt>
    <dgm:pt modelId="{4F7C5B13-CB47-4CAC-9E71-B0059ECBB71A}" type="parTrans" cxnId="{0AEB2164-EBC2-41A1-A90D-C5252BD1E9B5}">
      <dgm:prSet/>
      <dgm:spPr/>
      <dgm:t>
        <a:bodyPr/>
        <a:lstStyle/>
        <a:p>
          <a:endParaRPr lang="en-US" sz="1400" spc="150" baseline="0"/>
        </a:p>
      </dgm:t>
    </dgm:pt>
    <dgm:pt modelId="{C222C688-2467-4CA7-AFF5-BD243825A180}" type="sibTrans" cxnId="{0AEB2164-EBC2-41A1-A90D-C5252BD1E9B5}">
      <dgm:prSet phldrT="4" phldr="0"/>
      <dgm:spPr/>
      <dgm:t>
        <a:bodyPr/>
        <a:lstStyle/>
        <a:p>
          <a:endParaRPr lang="en-US" sz="1400" spc="150" baseline="0"/>
        </a:p>
      </dgm:t>
    </dgm:pt>
    <dgm:pt modelId="{5DAE036D-76BB-453D-AC31-2E1BB658DA35}">
      <dgm:prSet custT="1"/>
      <dgm:spPr/>
      <dgm:t>
        <a:bodyPr/>
        <a:lstStyle/>
        <a:p>
          <a:r>
            <a:rPr lang="en-US" sz="1400" b="0" i="0" u="none" spc="150" baseline="0" dirty="0"/>
            <a:t>Quality construction is key to successful accomplishment of objectives. Insulation serves to minimize heat transfer.</a:t>
          </a:r>
          <a:endParaRPr lang="en-US" sz="1400" spc="150" baseline="0" dirty="0"/>
        </a:p>
      </dgm:t>
    </dgm:pt>
    <dgm:pt modelId="{CFCB249A-6786-43B9-B81C-A7D73A4E9FF5}" type="parTrans" cxnId="{35EA8681-41CF-4D45-ADD2-0B8DB4FB0534}">
      <dgm:prSet/>
      <dgm:spPr/>
      <dgm:t>
        <a:bodyPr/>
        <a:lstStyle/>
        <a:p>
          <a:endParaRPr lang="en-US" sz="1400" spc="150" baseline="0"/>
        </a:p>
      </dgm:t>
    </dgm:pt>
    <dgm:pt modelId="{7F9A0DA9-5C03-47BA-84F4-2961E49E7358}" type="sibTrans" cxnId="{35EA8681-41CF-4D45-ADD2-0B8DB4FB0534}">
      <dgm:prSet/>
      <dgm:spPr/>
      <dgm:t>
        <a:bodyPr/>
        <a:lstStyle/>
        <a:p>
          <a:endParaRPr lang="en-US" sz="1400" spc="150" baseline="0"/>
        </a:p>
      </dgm:t>
    </dgm:pt>
    <dgm:pt modelId="{6287C379-0444-404E-ABFD-64EA5435F53E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400" b="1" spc="150" baseline="0" dirty="0">
              <a:latin typeface="+mj-lt"/>
            </a:rPr>
            <a:t>Air-Tight Construction</a:t>
          </a:r>
        </a:p>
      </dgm:t>
    </dgm:pt>
    <dgm:pt modelId="{4A9C9742-1ED6-4278-B515-F2C1DB9BFDF5}" type="parTrans" cxnId="{9C935770-8171-417F-961B-15648D5A7BE2}">
      <dgm:prSet/>
      <dgm:spPr/>
      <dgm:t>
        <a:bodyPr/>
        <a:lstStyle/>
        <a:p>
          <a:endParaRPr lang="en-US" sz="1400" spc="150" baseline="0"/>
        </a:p>
      </dgm:t>
    </dgm:pt>
    <dgm:pt modelId="{58BEBA58-C77C-426A-A617-A1D3A903CED3}" type="sibTrans" cxnId="{9C935770-8171-417F-961B-15648D5A7BE2}">
      <dgm:prSet phldrT="5" phldr="0"/>
      <dgm:spPr/>
      <dgm:t>
        <a:bodyPr/>
        <a:lstStyle/>
        <a:p>
          <a:endParaRPr lang="en-US" sz="1400" spc="150" baseline="0"/>
        </a:p>
      </dgm:t>
    </dgm:pt>
    <dgm:pt modelId="{F1076737-6C4F-432F-AE3A-0CCB5505B020}">
      <dgm:prSet custT="1"/>
      <dgm:spPr/>
      <dgm:t>
        <a:bodyPr/>
        <a:lstStyle/>
        <a:p>
          <a:r>
            <a:rPr lang="en-US" sz="1400" b="0" i="0" u="none" spc="150" baseline="0" dirty="0"/>
            <a:t>There should be no uncontrolled airflow between the external and internal environment.</a:t>
          </a:r>
          <a:endParaRPr lang="en-US" sz="1400" spc="150" baseline="0" dirty="0"/>
        </a:p>
      </dgm:t>
    </dgm:pt>
    <dgm:pt modelId="{9B243358-6A52-4209-8B7E-99FAC2053B28}" type="parTrans" cxnId="{32D4A8AE-BA9F-4AFA-986B-F48883A8D69D}">
      <dgm:prSet/>
      <dgm:spPr/>
      <dgm:t>
        <a:bodyPr/>
        <a:lstStyle/>
        <a:p>
          <a:endParaRPr lang="en-US" sz="1400" spc="150" baseline="0"/>
        </a:p>
      </dgm:t>
    </dgm:pt>
    <dgm:pt modelId="{314B862E-A129-42EA-A9AB-24E746AEF44A}" type="sibTrans" cxnId="{32D4A8AE-BA9F-4AFA-986B-F48883A8D69D}">
      <dgm:prSet/>
      <dgm:spPr/>
      <dgm:t>
        <a:bodyPr/>
        <a:lstStyle/>
        <a:p>
          <a:endParaRPr lang="en-US" sz="1400" spc="150" baseline="0"/>
        </a:p>
      </dgm:t>
    </dgm:pt>
    <dgm:pt modelId="{2C14DF45-912E-4CB2-9D61-D3375917469F}" type="pres">
      <dgm:prSet presAssocID="{1F3E83E7-6DCE-4436-981A-E809C09B5F88}" presName="Name0" presStyleCnt="0">
        <dgm:presLayoutVars>
          <dgm:dir/>
          <dgm:animLvl val="lvl"/>
          <dgm:resizeHandles val="exact"/>
        </dgm:presLayoutVars>
      </dgm:prSet>
      <dgm:spPr/>
    </dgm:pt>
    <dgm:pt modelId="{1D22CA99-82EE-4AFF-B7A3-A9A377C3743A}" type="pres">
      <dgm:prSet presAssocID="{5E6EC551-1F12-4D85-8594-32D65A43EAA7}" presName="composite" presStyleCnt="0"/>
      <dgm:spPr/>
    </dgm:pt>
    <dgm:pt modelId="{5B1C8321-2520-4B0F-9528-6CE1182191FA}" type="pres">
      <dgm:prSet presAssocID="{5E6EC551-1F12-4D85-8594-32D65A43EAA7}" presName="parTx" presStyleLbl="alignNode1" presStyleIdx="0" presStyleCnt="5" custLinFactNeighborX="-1862" custLinFactNeighborY="-53141">
        <dgm:presLayoutVars>
          <dgm:chMax val="0"/>
          <dgm:chPref val="0"/>
        </dgm:presLayoutVars>
      </dgm:prSet>
      <dgm:spPr/>
    </dgm:pt>
    <dgm:pt modelId="{3A303999-3098-4FAC-AC86-1F582AB5329E}" type="pres">
      <dgm:prSet presAssocID="{5E6EC551-1F12-4D85-8594-32D65A43EAA7}" presName="desTx" presStyleLbl="alignAccFollowNode1" presStyleIdx="0" presStyleCnt="5">
        <dgm:presLayoutVars/>
      </dgm:prSet>
      <dgm:spPr/>
    </dgm:pt>
    <dgm:pt modelId="{FA084C32-C933-4737-AB8A-3436B803F1F9}" type="pres">
      <dgm:prSet presAssocID="{F86404D2-473F-41AC-B422-847F113BEE24}" presName="space" presStyleCnt="0"/>
      <dgm:spPr/>
    </dgm:pt>
    <dgm:pt modelId="{B553A547-A884-4B26-B20C-4920306C4646}" type="pres">
      <dgm:prSet presAssocID="{ADA2E621-790F-4BE3-8054-DAC0B573D63F}" presName="composite" presStyleCnt="0"/>
      <dgm:spPr/>
    </dgm:pt>
    <dgm:pt modelId="{1A8973F4-A219-46CB-8BCA-2E37E0E8ECC9}" type="pres">
      <dgm:prSet presAssocID="{ADA2E621-790F-4BE3-8054-DAC0B573D63F}" presName="parTx" presStyleLbl="alignNode1" presStyleIdx="1" presStyleCnt="5" custLinFactNeighborX="-1315" custLinFactNeighborY="-54715">
        <dgm:presLayoutVars>
          <dgm:chMax val="0"/>
          <dgm:chPref val="0"/>
        </dgm:presLayoutVars>
      </dgm:prSet>
      <dgm:spPr/>
    </dgm:pt>
    <dgm:pt modelId="{11803DAF-882D-4FFF-B7E1-3E06B2F6A5CA}" type="pres">
      <dgm:prSet presAssocID="{ADA2E621-790F-4BE3-8054-DAC0B573D63F}" presName="desTx" presStyleLbl="alignAccFollowNode1" presStyleIdx="1" presStyleCnt="5">
        <dgm:presLayoutVars/>
      </dgm:prSet>
      <dgm:spPr/>
    </dgm:pt>
    <dgm:pt modelId="{5E2C3D0A-682E-4849-A76C-5ADD478C9ABE}" type="pres">
      <dgm:prSet presAssocID="{665F693B-E732-4987-808F-10400DDB0FA6}" presName="space" presStyleCnt="0"/>
      <dgm:spPr/>
    </dgm:pt>
    <dgm:pt modelId="{0BF6BB2C-2205-49CB-8635-BF71C4F62DBE}" type="pres">
      <dgm:prSet presAssocID="{A679DE4F-A77F-44B3-A736-BDB514EFFDCB}" presName="composite" presStyleCnt="0"/>
      <dgm:spPr/>
    </dgm:pt>
    <dgm:pt modelId="{163B2D91-5DE0-4732-9FD9-2D1D7C38C2C0}" type="pres">
      <dgm:prSet presAssocID="{A679DE4F-A77F-44B3-A736-BDB514EFFDCB}" presName="parTx" presStyleLbl="alignNode1" presStyleIdx="2" presStyleCnt="5" custScaleX="116891" custLinFactNeighborX="-38" custLinFactNeighborY="-51118">
        <dgm:presLayoutVars>
          <dgm:chMax val="0"/>
          <dgm:chPref val="0"/>
        </dgm:presLayoutVars>
      </dgm:prSet>
      <dgm:spPr/>
    </dgm:pt>
    <dgm:pt modelId="{9115F031-6C0B-4105-A2DD-847B417EA149}" type="pres">
      <dgm:prSet presAssocID="{A679DE4F-A77F-44B3-A736-BDB514EFFDCB}" presName="desTx" presStyleLbl="alignAccFollowNode1" presStyleIdx="2" presStyleCnt="5" custScaleX="110735">
        <dgm:presLayoutVars/>
      </dgm:prSet>
      <dgm:spPr/>
    </dgm:pt>
    <dgm:pt modelId="{B4F9A75D-4EF9-439A-9AA8-5772C63412C5}" type="pres">
      <dgm:prSet presAssocID="{60DA2A5E-4A7A-4F5D-A408-84E49F2D9802}" presName="space" presStyleCnt="0"/>
      <dgm:spPr/>
    </dgm:pt>
    <dgm:pt modelId="{6A4ECA29-E9DD-492D-9411-1C243C013686}" type="pres">
      <dgm:prSet presAssocID="{1AEB3D0C-28A2-46F4-BC59-EFA1E5720C65}" presName="composite" presStyleCnt="0"/>
      <dgm:spPr/>
    </dgm:pt>
    <dgm:pt modelId="{8BB61E66-C422-4E1F-A727-1D78BB18E0A9}" type="pres">
      <dgm:prSet presAssocID="{1AEB3D0C-28A2-46F4-BC59-EFA1E5720C65}" presName="parTx" presStyleLbl="alignNode1" presStyleIdx="3" presStyleCnt="5" custLinFactNeighborX="-1784" custLinFactNeighborY="-51903">
        <dgm:presLayoutVars>
          <dgm:chMax val="0"/>
          <dgm:chPref val="0"/>
        </dgm:presLayoutVars>
      </dgm:prSet>
      <dgm:spPr/>
    </dgm:pt>
    <dgm:pt modelId="{A71E5D58-E148-407C-B0FF-AC0DCEC371D5}" type="pres">
      <dgm:prSet presAssocID="{1AEB3D0C-28A2-46F4-BC59-EFA1E5720C65}" presName="desTx" presStyleLbl="alignAccFollowNode1" presStyleIdx="3" presStyleCnt="5" custScaleX="107129">
        <dgm:presLayoutVars/>
      </dgm:prSet>
      <dgm:spPr/>
    </dgm:pt>
    <dgm:pt modelId="{F4A8A450-79E3-4DCC-B5CD-F30934CB62C3}" type="pres">
      <dgm:prSet presAssocID="{C222C688-2467-4CA7-AFF5-BD243825A180}" presName="space" presStyleCnt="0"/>
      <dgm:spPr/>
    </dgm:pt>
    <dgm:pt modelId="{6F9703D8-7CF1-4AA3-AD47-65723D6C6DBE}" type="pres">
      <dgm:prSet presAssocID="{6287C379-0444-404E-ABFD-64EA5435F53E}" presName="composite" presStyleCnt="0"/>
      <dgm:spPr/>
    </dgm:pt>
    <dgm:pt modelId="{CC10950F-BE52-4012-A79C-4B2F4AA4A565}" type="pres">
      <dgm:prSet presAssocID="{6287C379-0444-404E-ABFD-64EA5435F53E}" presName="parTx" presStyleLbl="alignNode1" presStyleIdx="4" presStyleCnt="5" custLinFactNeighborX="-1133" custLinFactNeighborY="-50464">
        <dgm:presLayoutVars>
          <dgm:chMax val="0"/>
          <dgm:chPref val="0"/>
        </dgm:presLayoutVars>
      </dgm:prSet>
      <dgm:spPr/>
    </dgm:pt>
    <dgm:pt modelId="{38335470-4A75-4C36-8D94-0277376E43B4}" type="pres">
      <dgm:prSet presAssocID="{6287C379-0444-404E-ABFD-64EA5435F53E}" presName="desTx" presStyleLbl="alignAccFollowNode1" presStyleIdx="4" presStyleCnt="5" custScaleX="102246" custScaleY="98356" custLinFactNeighborX="3433" custLinFactNeighborY="-719">
        <dgm:presLayoutVars/>
      </dgm:prSet>
      <dgm:spPr/>
    </dgm:pt>
  </dgm:ptLst>
  <dgm:cxnLst>
    <dgm:cxn modelId="{42E7FB1A-365B-49B8-905F-C5A15EA6581D}" type="presOf" srcId="{ABF3A0A0-CB0C-4D23-BB13-2952885D212F}" destId="{11803DAF-882D-4FFF-B7E1-3E06B2F6A5CA}" srcOrd="0" destOrd="0" presId="urn:microsoft.com/office/officeart/2016/7/layout/ChevronBlockProcess"/>
    <dgm:cxn modelId="{A8900622-C11F-4BF6-B2AD-5F5C38B06CFF}" type="presOf" srcId="{1F3E83E7-6DCE-4436-981A-E809C09B5F88}" destId="{2C14DF45-912E-4CB2-9D61-D3375917469F}" srcOrd="0" destOrd="0" presId="urn:microsoft.com/office/officeart/2016/7/layout/ChevronBlockProcess"/>
    <dgm:cxn modelId="{4A67683E-1781-4B36-9A48-554790288A87}" type="presOf" srcId="{1AEB3D0C-28A2-46F4-BC59-EFA1E5720C65}" destId="{8BB61E66-C422-4E1F-A727-1D78BB18E0A9}" srcOrd="0" destOrd="0" presId="urn:microsoft.com/office/officeart/2016/7/layout/ChevronBlockProcess"/>
    <dgm:cxn modelId="{C98FC35B-B903-4469-B0EA-E53842383AE4}" srcId="{1F3E83E7-6DCE-4436-981A-E809C09B5F88}" destId="{5E6EC551-1F12-4D85-8594-32D65A43EAA7}" srcOrd="0" destOrd="0" parTransId="{2B800405-3484-48DE-A9FF-E863C37817FF}" sibTransId="{F86404D2-473F-41AC-B422-847F113BEE24}"/>
    <dgm:cxn modelId="{044E4E5C-D8F6-4612-B0D3-8045743E5E27}" type="presOf" srcId="{5E6EC551-1F12-4D85-8594-32D65A43EAA7}" destId="{5B1C8321-2520-4B0F-9528-6CE1182191FA}" srcOrd="0" destOrd="0" presId="urn:microsoft.com/office/officeart/2016/7/layout/ChevronBlockProcess"/>
    <dgm:cxn modelId="{0AEB2164-EBC2-41A1-A90D-C5252BD1E9B5}" srcId="{1F3E83E7-6DCE-4436-981A-E809C09B5F88}" destId="{1AEB3D0C-28A2-46F4-BC59-EFA1E5720C65}" srcOrd="3" destOrd="0" parTransId="{4F7C5B13-CB47-4CAC-9E71-B0059ECBB71A}" sibTransId="{C222C688-2467-4CA7-AFF5-BD243825A180}"/>
    <dgm:cxn modelId="{9C935770-8171-417F-961B-15648D5A7BE2}" srcId="{1F3E83E7-6DCE-4436-981A-E809C09B5F88}" destId="{6287C379-0444-404E-ABFD-64EA5435F53E}" srcOrd="4" destOrd="0" parTransId="{4A9C9742-1ED6-4278-B515-F2C1DB9BFDF5}" sibTransId="{58BEBA58-C77C-426A-A617-A1D3A903CED3}"/>
    <dgm:cxn modelId="{C3924954-6034-4452-9FD6-FB0B94295CFA}" srcId="{A679DE4F-A77F-44B3-A736-BDB514EFFDCB}" destId="{44123D6F-C310-46F0-93BF-DF1335EF5B9E}" srcOrd="0" destOrd="0" parTransId="{8F10AC71-DCFB-4D03-8066-341754659C41}" sibTransId="{8C82C1C0-CB1B-4F2B-91D8-46616375C409}"/>
    <dgm:cxn modelId="{C0D77978-EB2D-4981-A45B-C6F41CBD7381}" type="presOf" srcId="{ADA2E621-790F-4BE3-8054-DAC0B573D63F}" destId="{1A8973F4-A219-46CB-8BCA-2E37E0E8ECC9}" srcOrd="0" destOrd="0" presId="urn:microsoft.com/office/officeart/2016/7/layout/ChevronBlockProcess"/>
    <dgm:cxn modelId="{770C1580-46AF-4B58-8C52-CC507AF0E34B}" type="presOf" srcId="{6287C379-0444-404E-ABFD-64EA5435F53E}" destId="{CC10950F-BE52-4012-A79C-4B2F4AA4A565}" srcOrd="0" destOrd="0" presId="urn:microsoft.com/office/officeart/2016/7/layout/ChevronBlockProcess"/>
    <dgm:cxn modelId="{35EA8681-41CF-4D45-ADD2-0B8DB4FB0534}" srcId="{1AEB3D0C-28A2-46F4-BC59-EFA1E5720C65}" destId="{5DAE036D-76BB-453D-AC31-2E1BB658DA35}" srcOrd="0" destOrd="0" parTransId="{CFCB249A-6786-43B9-B81C-A7D73A4E9FF5}" sibTransId="{7F9A0DA9-5C03-47BA-84F4-2961E49E7358}"/>
    <dgm:cxn modelId="{BF05B18C-3002-4BAC-85F4-3C3DD4BB2164}" type="presOf" srcId="{A679DE4F-A77F-44B3-A736-BDB514EFFDCB}" destId="{163B2D91-5DE0-4732-9FD9-2D1D7C38C2C0}" srcOrd="0" destOrd="0" presId="urn:microsoft.com/office/officeart/2016/7/layout/ChevronBlockProcess"/>
    <dgm:cxn modelId="{25BD5693-63B3-4FF3-9670-A8289764CEE6}" type="presOf" srcId="{5DAE036D-76BB-453D-AC31-2E1BB658DA35}" destId="{A71E5D58-E148-407C-B0FF-AC0DCEC371D5}" srcOrd="0" destOrd="0" presId="urn:microsoft.com/office/officeart/2016/7/layout/ChevronBlockProcess"/>
    <dgm:cxn modelId="{9B151298-8A12-422E-B6CB-E4973D6DCD73}" type="presOf" srcId="{F1076737-6C4F-432F-AE3A-0CCB5505B020}" destId="{38335470-4A75-4C36-8D94-0277376E43B4}" srcOrd="0" destOrd="0" presId="urn:microsoft.com/office/officeart/2016/7/layout/ChevronBlockProcess"/>
    <dgm:cxn modelId="{32D4A8AE-BA9F-4AFA-986B-F48883A8D69D}" srcId="{6287C379-0444-404E-ABFD-64EA5435F53E}" destId="{F1076737-6C4F-432F-AE3A-0CCB5505B020}" srcOrd="0" destOrd="0" parTransId="{9B243358-6A52-4209-8B7E-99FAC2053B28}" sibTransId="{314B862E-A129-42EA-A9AB-24E746AEF44A}"/>
    <dgm:cxn modelId="{B0735AB5-012E-48CE-B3AF-49E191F8312F}" srcId="{ADA2E621-790F-4BE3-8054-DAC0B573D63F}" destId="{ABF3A0A0-CB0C-4D23-BB13-2952885D212F}" srcOrd="0" destOrd="0" parTransId="{63D1B153-9E6F-4014-832D-AD0B433D8B81}" sibTransId="{23911F65-2106-4EE8-BB56-61E9FA7C876B}"/>
    <dgm:cxn modelId="{BCDC72D0-71DD-41FC-8AC9-59A8EEEBFE77}" srcId="{5E6EC551-1F12-4D85-8594-32D65A43EAA7}" destId="{180FB335-92DE-43FD-9404-B687B879C8E5}" srcOrd="0" destOrd="0" parTransId="{7F469C15-FEDB-428F-B97A-58612BDEC302}" sibTransId="{B64EE6F1-D3CE-4D7F-9442-375D57CE1EAD}"/>
    <dgm:cxn modelId="{38C7BDD1-A779-4BB9-86F8-97B03A25A4B2}" srcId="{1F3E83E7-6DCE-4436-981A-E809C09B5F88}" destId="{ADA2E621-790F-4BE3-8054-DAC0B573D63F}" srcOrd="1" destOrd="0" parTransId="{66765958-1B52-4BED-8BB0-2F8A454626F1}" sibTransId="{665F693B-E732-4987-808F-10400DDB0FA6}"/>
    <dgm:cxn modelId="{0EAFB1E1-120A-41D0-9748-2EBE49778BDF}" srcId="{1F3E83E7-6DCE-4436-981A-E809C09B5F88}" destId="{A679DE4F-A77F-44B3-A736-BDB514EFFDCB}" srcOrd="2" destOrd="0" parTransId="{AF5DE307-1CE2-4B05-9842-EADC76BFF89D}" sibTransId="{60DA2A5E-4A7A-4F5D-A408-84E49F2D9802}"/>
    <dgm:cxn modelId="{55BDE0E4-847B-4274-B762-67801E13326F}" type="presOf" srcId="{180FB335-92DE-43FD-9404-B687B879C8E5}" destId="{3A303999-3098-4FAC-AC86-1F582AB5329E}" srcOrd="0" destOrd="0" presId="urn:microsoft.com/office/officeart/2016/7/layout/ChevronBlockProcess"/>
    <dgm:cxn modelId="{281464EE-7A1A-41F4-8B00-BC44397063BC}" type="presOf" srcId="{44123D6F-C310-46F0-93BF-DF1335EF5B9E}" destId="{9115F031-6C0B-4105-A2DD-847B417EA149}" srcOrd="0" destOrd="0" presId="urn:microsoft.com/office/officeart/2016/7/layout/ChevronBlockProcess"/>
    <dgm:cxn modelId="{F1328E2B-3235-41C0-BEAF-E30DDBFA3D6F}" type="presParOf" srcId="{2C14DF45-912E-4CB2-9D61-D3375917469F}" destId="{1D22CA99-82EE-4AFF-B7A3-A9A377C3743A}" srcOrd="0" destOrd="0" presId="urn:microsoft.com/office/officeart/2016/7/layout/ChevronBlockProcess"/>
    <dgm:cxn modelId="{A720E1EB-9766-4AFC-8666-56173BBF95BD}" type="presParOf" srcId="{1D22CA99-82EE-4AFF-B7A3-A9A377C3743A}" destId="{5B1C8321-2520-4B0F-9528-6CE1182191FA}" srcOrd="0" destOrd="0" presId="urn:microsoft.com/office/officeart/2016/7/layout/ChevronBlockProcess"/>
    <dgm:cxn modelId="{991C50C6-BB40-4A94-94AD-2A951E32A1A7}" type="presParOf" srcId="{1D22CA99-82EE-4AFF-B7A3-A9A377C3743A}" destId="{3A303999-3098-4FAC-AC86-1F582AB5329E}" srcOrd="1" destOrd="0" presId="urn:microsoft.com/office/officeart/2016/7/layout/ChevronBlockProcess"/>
    <dgm:cxn modelId="{6559230D-0313-47C4-9883-555FE7E6D51B}" type="presParOf" srcId="{2C14DF45-912E-4CB2-9D61-D3375917469F}" destId="{FA084C32-C933-4737-AB8A-3436B803F1F9}" srcOrd="1" destOrd="0" presId="urn:microsoft.com/office/officeart/2016/7/layout/ChevronBlockProcess"/>
    <dgm:cxn modelId="{BB350A3B-1485-4CB8-A55D-E520B0C33EB8}" type="presParOf" srcId="{2C14DF45-912E-4CB2-9D61-D3375917469F}" destId="{B553A547-A884-4B26-B20C-4920306C4646}" srcOrd="2" destOrd="0" presId="urn:microsoft.com/office/officeart/2016/7/layout/ChevronBlockProcess"/>
    <dgm:cxn modelId="{FD3E193F-C2DE-421B-A57F-6DEDFA440008}" type="presParOf" srcId="{B553A547-A884-4B26-B20C-4920306C4646}" destId="{1A8973F4-A219-46CB-8BCA-2E37E0E8ECC9}" srcOrd="0" destOrd="0" presId="urn:microsoft.com/office/officeart/2016/7/layout/ChevronBlockProcess"/>
    <dgm:cxn modelId="{ECA16B4B-7788-47E9-B5C0-6BF1F25BAC66}" type="presParOf" srcId="{B553A547-A884-4B26-B20C-4920306C4646}" destId="{11803DAF-882D-4FFF-B7E1-3E06B2F6A5CA}" srcOrd="1" destOrd="0" presId="urn:microsoft.com/office/officeart/2016/7/layout/ChevronBlockProcess"/>
    <dgm:cxn modelId="{00EBC743-64AC-4382-B4B8-ACB466B40853}" type="presParOf" srcId="{2C14DF45-912E-4CB2-9D61-D3375917469F}" destId="{5E2C3D0A-682E-4849-A76C-5ADD478C9ABE}" srcOrd="3" destOrd="0" presId="urn:microsoft.com/office/officeart/2016/7/layout/ChevronBlockProcess"/>
    <dgm:cxn modelId="{6688C6E3-EB88-4B6B-B9E4-7F60AF36BAB2}" type="presParOf" srcId="{2C14DF45-912E-4CB2-9D61-D3375917469F}" destId="{0BF6BB2C-2205-49CB-8635-BF71C4F62DBE}" srcOrd="4" destOrd="0" presId="urn:microsoft.com/office/officeart/2016/7/layout/ChevronBlockProcess"/>
    <dgm:cxn modelId="{F52EF5AA-8F56-42B6-A893-697F1B3A6756}" type="presParOf" srcId="{0BF6BB2C-2205-49CB-8635-BF71C4F62DBE}" destId="{163B2D91-5DE0-4732-9FD9-2D1D7C38C2C0}" srcOrd="0" destOrd="0" presId="urn:microsoft.com/office/officeart/2016/7/layout/ChevronBlockProcess"/>
    <dgm:cxn modelId="{1B784E7E-3FD3-48B8-B95C-6FFC353163D7}" type="presParOf" srcId="{0BF6BB2C-2205-49CB-8635-BF71C4F62DBE}" destId="{9115F031-6C0B-4105-A2DD-847B417EA149}" srcOrd="1" destOrd="0" presId="urn:microsoft.com/office/officeart/2016/7/layout/ChevronBlockProcess"/>
    <dgm:cxn modelId="{7D907F77-EC30-49FE-9EE1-3174C955AD2E}" type="presParOf" srcId="{2C14DF45-912E-4CB2-9D61-D3375917469F}" destId="{B4F9A75D-4EF9-439A-9AA8-5772C63412C5}" srcOrd="5" destOrd="0" presId="urn:microsoft.com/office/officeart/2016/7/layout/ChevronBlockProcess"/>
    <dgm:cxn modelId="{2BCAF653-9CB2-4093-85E4-656F24A06D64}" type="presParOf" srcId="{2C14DF45-912E-4CB2-9D61-D3375917469F}" destId="{6A4ECA29-E9DD-492D-9411-1C243C013686}" srcOrd="6" destOrd="0" presId="urn:microsoft.com/office/officeart/2016/7/layout/ChevronBlockProcess"/>
    <dgm:cxn modelId="{C4146864-FE6E-41A9-9E88-62F889D8066D}" type="presParOf" srcId="{6A4ECA29-E9DD-492D-9411-1C243C013686}" destId="{8BB61E66-C422-4E1F-A727-1D78BB18E0A9}" srcOrd="0" destOrd="0" presId="urn:microsoft.com/office/officeart/2016/7/layout/ChevronBlockProcess"/>
    <dgm:cxn modelId="{0E02A643-96DF-4065-AB8D-8303D0A8DE14}" type="presParOf" srcId="{6A4ECA29-E9DD-492D-9411-1C243C013686}" destId="{A71E5D58-E148-407C-B0FF-AC0DCEC371D5}" srcOrd="1" destOrd="0" presId="urn:microsoft.com/office/officeart/2016/7/layout/ChevronBlockProcess"/>
    <dgm:cxn modelId="{B63FF96F-E0DD-45CD-B832-9D357EC00509}" type="presParOf" srcId="{2C14DF45-912E-4CB2-9D61-D3375917469F}" destId="{F4A8A450-79E3-4DCC-B5CD-F30934CB62C3}" srcOrd="7" destOrd="0" presId="urn:microsoft.com/office/officeart/2016/7/layout/ChevronBlockProcess"/>
    <dgm:cxn modelId="{55968996-C814-45EC-BA78-DFBA2CDE186F}" type="presParOf" srcId="{2C14DF45-912E-4CB2-9D61-D3375917469F}" destId="{6F9703D8-7CF1-4AA3-AD47-65723D6C6DBE}" srcOrd="8" destOrd="0" presId="urn:microsoft.com/office/officeart/2016/7/layout/ChevronBlockProcess"/>
    <dgm:cxn modelId="{FC56E0B0-47A4-4FAD-B925-174341F3FB43}" type="presParOf" srcId="{6F9703D8-7CF1-4AA3-AD47-65723D6C6DBE}" destId="{CC10950F-BE52-4012-A79C-4B2F4AA4A565}" srcOrd="0" destOrd="0" presId="urn:microsoft.com/office/officeart/2016/7/layout/ChevronBlockProcess"/>
    <dgm:cxn modelId="{50BE279A-703A-4AD1-A52C-B20BD8F681F6}" type="presParOf" srcId="{6F9703D8-7CF1-4AA3-AD47-65723D6C6DBE}" destId="{38335470-4A75-4C36-8D94-0277376E43B4}" srcOrd="1" destOrd="0" presId="urn:microsoft.com/office/officeart/2016/7/layout/ChevronBlock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1C8321-2520-4B0F-9528-6CE1182191FA}">
      <dsp:nvSpPr>
        <dsp:cNvPr id="0" name=""/>
        <dsp:cNvSpPr/>
      </dsp:nvSpPr>
      <dsp:spPr>
        <a:xfrm>
          <a:off x="0" y="241253"/>
          <a:ext cx="2268101" cy="680430"/>
        </a:xfrm>
        <a:prstGeom prst="chevron">
          <a:avLst>
            <a:gd name="adj" fmla="val 3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4" tIns="84014" rIns="84014" bIns="84014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spc="150" baseline="0" dirty="0">
              <a:latin typeface="+mj-lt"/>
            </a:rPr>
            <a:t>No Thermal Bridging</a:t>
          </a:r>
        </a:p>
      </dsp:txBody>
      <dsp:txXfrm>
        <a:off x="204129" y="241253"/>
        <a:ext cx="1859843" cy="680430"/>
      </dsp:txXfrm>
    </dsp:sp>
    <dsp:sp modelId="{3A303999-3098-4FAC-AC86-1F582AB5329E}">
      <dsp:nvSpPr>
        <dsp:cNvPr id="0" name=""/>
        <dsp:cNvSpPr/>
      </dsp:nvSpPr>
      <dsp:spPr>
        <a:xfrm>
          <a:off x="4892" y="1283271"/>
          <a:ext cx="2063972" cy="2876552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100" tIns="163100" rIns="163100" bIns="326199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kern="1200" spc="150" baseline="0" dirty="0"/>
            <a:t>Walls, floors, and roofs are well insulated with no gaps. This reduces heating and cooling requirements. </a:t>
          </a:r>
          <a:endParaRPr lang="en-US" sz="1400" kern="1200" spc="150" baseline="0" dirty="0"/>
        </a:p>
      </dsp:txBody>
      <dsp:txXfrm>
        <a:off x="4892" y="1283271"/>
        <a:ext cx="2063972" cy="2876552"/>
      </dsp:txXfrm>
    </dsp:sp>
    <dsp:sp modelId="{1A8973F4-A219-46CB-8BCA-2E37E0E8ECC9}">
      <dsp:nvSpPr>
        <dsp:cNvPr id="0" name=""/>
        <dsp:cNvSpPr/>
      </dsp:nvSpPr>
      <dsp:spPr>
        <a:xfrm>
          <a:off x="2185177" y="230543"/>
          <a:ext cx="2268101" cy="680430"/>
        </a:xfrm>
        <a:prstGeom prst="chevron">
          <a:avLst>
            <a:gd name="adj" fmla="val 3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4" tIns="84014" rIns="84014" bIns="84014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spc="150" baseline="0" dirty="0">
              <a:latin typeface="+mj-lt"/>
            </a:rPr>
            <a:t>Superior Windows</a:t>
          </a:r>
        </a:p>
      </dsp:txBody>
      <dsp:txXfrm>
        <a:off x="2389306" y="230543"/>
        <a:ext cx="1859843" cy="680430"/>
      </dsp:txXfrm>
    </dsp:sp>
    <dsp:sp modelId="{11803DAF-882D-4FFF-B7E1-3E06B2F6A5CA}">
      <dsp:nvSpPr>
        <dsp:cNvPr id="0" name=""/>
        <dsp:cNvSpPr/>
      </dsp:nvSpPr>
      <dsp:spPr>
        <a:xfrm>
          <a:off x="2215003" y="1283271"/>
          <a:ext cx="2063972" cy="2876552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100" tIns="163100" rIns="163100" bIns="326199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kern="1200" spc="150" baseline="0" dirty="0"/>
            <a:t>Windows are the biggest source of heat transfer. Triple Pane windows are more than twice as efficient as double pane.</a:t>
          </a:r>
          <a:endParaRPr lang="en-US" sz="1400" kern="1200" spc="150" baseline="0" dirty="0"/>
        </a:p>
      </dsp:txBody>
      <dsp:txXfrm>
        <a:off x="2215003" y="1283271"/>
        <a:ext cx="2063972" cy="2876552"/>
      </dsp:txXfrm>
    </dsp:sp>
    <dsp:sp modelId="{163B2D91-5DE0-4732-9FD9-2D1D7C38C2C0}">
      <dsp:nvSpPr>
        <dsp:cNvPr id="0" name=""/>
        <dsp:cNvSpPr/>
      </dsp:nvSpPr>
      <dsp:spPr>
        <a:xfrm>
          <a:off x="4424252" y="255018"/>
          <a:ext cx="2651207" cy="680430"/>
        </a:xfrm>
        <a:prstGeom prst="chevron">
          <a:avLst>
            <a:gd name="adj" fmla="val 3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4" tIns="84014" rIns="84014" bIns="84014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spc="150" baseline="0" dirty="0">
              <a:latin typeface="+mj-lt"/>
            </a:rPr>
            <a:t>Energy Recovery Ventilation</a:t>
          </a:r>
        </a:p>
      </dsp:txBody>
      <dsp:txXfrm>
        <a:off x="4628381" y="255018"/>
        <a:ext cx="2242949" cy="680430"/>
      </dsp:txXfrm>
    </dsp:sp>
    <dsp:sp modelId="{9115F031-6C0B-4105-A2DD-847B417EA149}">
      <dsp:nvSpPr>
        <dsp:cNvPr id="0" name=""/>
        <dsp:cNvSpPr/>
      </dsp:nvSpPr>
      <dsp:spPr>
        <a:xfrm>
          <a:off x="4505882" y="1283271"/>
          <a:ext cx="2285540" cy="2876552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100" tIns="163100" rIns="163100" bIns="326199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kern="1200" spc="150" baseline="0" dirty="0"/>
            <a:t>An ERV recovers heat from stale used air and transfers it to fresh incoming air. Heat Pumps are used for heating and cooling.</a:t>
          </a:r>
          <a:endParaRPr lang="en-US" sz="1400" kern="1200" spc="150" baseline="0" dirty="0"/>
        </a:p>
      </dsp:txBody>
      <dsp:txXfrm>
        <a:off x="4505882" y="1283271"/>
        <a:ext cx="2285540" cy="2876552"/>
      </dsp:txXfrm>
    </dsp:sp>
    <dsp:sp modelId="{8BB61E66-C422-4E1F-A727-1D78BB18E0A9}">
      <dsp:nvSpPr>
        <dsp:cNvPr id="0" name=""/>
        <dsp:cNvSpPr/>
      </dsp:nvSpPr>
      <dsp:spPr>
        <a:xfrm>
          <a:off x="7051437" y="240786"/>
          <a:ext cx="2268101" cy="680430"/>
        </a:xfrm>
        <a:prstGeom prst="chevron">
          <a:avLst>
            <a:gd name="adj" fmla="val 3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4" tIns="84014" rIns="84014" bIns="84014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spc="150" baseline="0" dirty="0">
              <a:latin typeface="+mj-lt"/>
            </a:rPr>
            <a:t>Quality Construction</a:t>
          </a:r>
        </a:p>
      </dsp:txBody>
      <dsp:txXfrm>
        <a:off x="7255566" y="240786"/>
        <a:ext cx="1859843" cy="680430"/>
      </dsp:txXfrm>
    </dsp:sp>
    <dsp:sp modelId="{A71E5D58-E148-407C-B0FF-AC0DCEC371D5}">
      <dsp:nvSpPr>
        <dsp:cNvPr id="0" name=""/>
        <dsp:cNvSpPr/>
      </dsp:nvSpPr>
      <dsp:spPr>
        <a:xfrm>
          <a:off x="7018330" y="1256601"/>
          <a:ext cx="2211113" cy="2912111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100" tIns="163100" rIns="163100" bIns="326199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kern="1200" spc="150" baseline="0" dirty="0"/>
            <a:t>Quality construction is key to successful accomplishment of objectives. Insulation serves to minimize heat transfer.</a:t>
          </a:r>
          <a:endParaRPr lang="en-US" sz="1400" kern="1200" spc="150" baseline="0" dirty="0"/>
        </a:p>
      </dsp:txBody>
      <dsp:txXfrm>
        <a:off x="7018330" y="1256601"/>
        <a:ext cx="2211113" cy="2912111"/>
      </dsp:txXfrm>
    </dsp:sp>
    <dsp:sp modelId="{CC10950F-BE52-4012-A79C-4B2F4AA4A565}">
      <dsp:nvSpPr>
        <dsp:cNvPr id="0" name=""/>
        <dsp:cNvSpPr/>
      </dsp:nvSpPr>
      <dsp:spPr>
        <a:xfrm>
          <a:off x="9299492" y="271290"/>
          <a:ext cx="2268101" cy="680430"/>
        </a:xfrm>
        <a:prstGeom prst="chevron">
          <a:avLst>
            <a:gd name="adj" fmla="val 3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4" tIns="84014" rIns="84014" bIns="84014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spc="150" baseline="0" dirty="0">
              <a:latin typeface="+mj-lt"/>
            </a:rPr>
            <a:t>Air-Tight Construction</a:t>
          </a:r>
        </a:p>
      </dsp:txBody>
      <dsp:txXfrm>
        <a:off x="9503621" y="271290"/>
        <a:ext cx="1859843" cy="680430"/>
      </dsp:txXfrm>
    </dsp:sp>
    <dsp:sp modelId="{38335470-4A75-4C36-8D94-0277376E43B4}">
      <dsp:nvSpPr>
        <dsp:cNvPr id="0" name=""/>
        <dsp:cNvSpPr/>
      </dsp:nvSpPr>
      <dsp:spPr>
        <a:xfrm>
          <a:off x="9372867" y="1298056"/>
          <a:ext cx="2110329" cy="2829261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100" tIns="163100" rIns="163100" bIns="326199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u="none" kern="1200" spc="150" baseline="0" dirty="0"/>
            <a:t>There should be no uncontrolled airflow between the external and internal environment.</a:t>
          </a:r>
          <a:endParaRPr lang="en-US" sz="1400" kern="1200" spc="150" baseline="0" dirty="0"/>
        </a:p>
      </dsp:txBody>
      <dsp:txXfrm>
        <a:off x="9372867" y="1298056"/>
        <a:ext cx="2110329" cy="28292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ChevronBlockProcess">
  <dgm:title val="Chevron Block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28"/>
      <dgm:constr type="primFontSz" for="des" forName="desTx" refType="primFontSz" refFor="des" refForName="parTx" op="lte" fact="0.75"/>
      <dgm:constr type="h" for="des" forName="desTx" op="equ"/>
      <dgm:constr type="w" for="ch" forName="space" refType="w" op="equ" fact="-0.005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7">
          <dgm:if name="Name8" func="var" arg="dir" op="equ" val="norm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/>
              <dgm:constr type="w" for="ch" forName="desTx" refType="w" refFor="ch" refForName="parTx" fact="0.91"/>
              <dgm:constr type="t" for="ch" forName="desTx" refType="h" refFor="ch" refForName="parTx"/>
            </dgm:constrLst>
          </dgm:if>
          <dgm:else name="Name9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 refType="w" fact="0.09"/>
              <dgm:constr type="w" for="ch" forName="desTx" refType="w" refFor="ch" refForName="parTx" fact="0.91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choose name="Name10">
            <dgm:if name="Name11" func="var" arg="dir" op="equ" val="norm">
              <dgm:shape xmlns:r="http://schemas.openxmlformats.org/officeDocument/2006/relationships" type="chevron" r:blip="">
                <dgm:adjLst>
                  <dgm:adj idx="1" val="0.3"/>
                </dgm:adjLst>
              </dgm:shape>
            </dgm:if>
            <dgm:else name="Name12">
              <dgm:shape xmlns:r="http://schemas.openxmlformats.org/officeDocument/2006/relationships" rot="180" type="chevron" r:blip="">
                <dgm:adjLst/>
              </dgm:shape>
            </dgm:else>
          </dgm:choose>
          <dgm:presOf axis="self" ptType="node"/>
          <dgm:choose name="Name13">
            <dgm:if name="Name14" func="var" arg="dir" op="equ" val="norm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if>
            <dgm:else name="Name15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else>
          </dgm:choose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0"/>
            <dgm:constr type="tMarg" refType="w" fact="0.224"/>
            <dgm:constr type="bMarg" refType="w" fact="0.448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FBB03A1-C24F-4AEB-9DD5-D5017ED06F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CB5780-3D57-4E6A-BC9A-0C96CD05123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77B77-5EE6-4093-AC8C-63883B0D4818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363907-A416-496F-891A-9B09D46C502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4685EE-62FF-4BE0-9742-02426CC68A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C5FDE1-B145-40CB-B667-FBD1AC713B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5114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E6DE8-1D09-4157-BE91-8AE8974945A2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5C198C-F94F-45D5-B9E3-B6FFB8BCAC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000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AE96E83-048C-4132-9ABC-E5A0C22DA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E498F49-BE12-4A88-909F-4B988B236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60267AE-9C0D-4634-B312-C6DD54710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441003" y="640080"/>
            <a:ext cx="6111585" cy="55778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BECD51-9119-4996-B4FC-2AD432164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37594" y="1328058"/>
            <a:ext cx="5096630" cy="3378338"/>
          </a:xfrm>
        </p:spPr>
        <p:txBody>
          <a:bodyPr anchor="b">
            <a:normAutofit/>
          </a:bodyPr>
          <a:lstStyle>
            <a:lvl1pPr>
              <a:defRPr sz="54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0" name="Picture Placeholder 18">
            <a:extLst>
              <a:ext uri="{FF2B5EF4-FFF2-40B4-BE49-F238E27FC236}">
                <a16:creationId xmlns:a16="http://schemas.microsoft.com/office/drawing/2014/main" id="{956F6DB6-D6E1-4A50-9114-8601DF94219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9763" y="635000"/>
            <a:ext cx="4800600" cy="557847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5381B5BB-CEA3-436C-8A43-C3C4889F11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48480" y="4668045"/>
            <a:ext cx="5096630" cy="1000125"/>
          </a:xfrm>
        </p:spPr>
        <p:txBody>
          <a:bodyPr>
            <a:noAutofit/>
          </a:bodyPr>
          <a:lstStyle>
            <a:lvl1pPr>
              <a:defRPr sz="2400" b="0" cap="all" spc="600" baseline="0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851443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B16675-8FAE-4CCE-870E-B08D5FEC09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914399"/>
            <a:ext cx="12192000" cy="5305425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B58518-7725-4310-9D89-9253D668F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955907E-5B49-47DA-BB56-B83884842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11" y="222436"/>
            <a:ext cx="5058209" cy="673405"/>
          </a:xfrm>
        </p:spPr>
        <p:txBody>
          <a:bodyPr>
            <a:normAutofit/>
          </a:bodyPr>
          <a:lstStyle>
            <a:lvl1pPr>
              <a:defRPr spc="150"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51961C9-4342-4735-9F69-30FC4EE60D8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1010884" y="1481580"/>
            <a:ext cx="4727735" cy="465155"/>
          </a:xfrm>
        </p:spPr>
        <p:txBody>
          <a:bodyPr anchor="t">
            <a:noAutofit/>
          </a:bodyPr>
          <a:lstStyle>
            <a:lvl1pPr>
              <a:buFont typeface="Arial" panose="020B0604020202020204" pitchFamily="34" charset="0"/>
              <a:buNone/>
              <a:defRPr sz="2000" b="1" spc="150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A75FE27-57B7-4D26-BF6D-E63BF9CB13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10884" y="2069955"/>
            <a:ext cx="4727735" cy="3873646"/>
          </a:xfrm>
        </p:spPr>
        <p:txBody>
          <a:bodyPr anchor="t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500" b="1" spc="150" baseline="0"/>
            </a:lvl1pPr>
          </a:lstStyle>
          <a:p>
            <a:r>
              <a:rPr lang="en-US" dirty="0"/>
              <a:t> Click to add text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516EBD4-3BCF-4167-9401-08DF67EF59C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457949" y="1481579"/>
            <a:ext cx="4727735" cy="465155"/>
          </a:xfrm>
        </p:spPr>
        <p:txBody>
          <a:bodyPr anchor="t">
            <a:noAutofit/>
          </a:bodyPr>
          <a:lstStyle>
            <a:lvl1pPr>
              <a:buFont typeface="Arial" panose="020B0604020202020204" pitchFamily="34" charset="0"/>
              <a:buNone/>
              <a:defRPr sz="2000" b="1" spc="150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5A32EF6-47B8-4B22-99CB-D1B4F6B4B62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457949" y="2069955"/>
            <a:ext cx="4727735" cy="3873646"/>
          </a:xfrm>
        </p:spPr>
        <p:txBody>
          <a:bodyPr anchor="t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500" b="1" spc="150" baseline="0"/>
            </a:lvl1pPr>
          </a:lstStyle>
          <a:p>
            <a:r>
              <a:rPr lang="en-US" dirty="0"/>
              <a:t> Click to add text</a:t>
            </a:r>
          </a:p>
        </p:txBody>
      </p:sp>
      <p:sp>
        <p:nvSpPr>
          <p:cNvPr id="13" name="Footer Placeholder 14">
            <a:extLst>
              <a:ext uri="{FF2B5EF4-FFF2-40B4-BE49-F238E27FC236}">
                <a16:creationId xmlns:a16="http://schemas.microsoft.com/office/drawing/2014/main" id="{8D02CE16-361C-4C84-A178-402C2D4AF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42B21E92-5123-45B3-999F-EA0512A26A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95738" y="6356350"/>
            <a:ext cx="3033829" cy="36512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232323">
                    <a:lumMod val="90000"/>
                    <a:lumOff val="10000"/>
                  </a:srgbClr>
                </a:solidFill>
              </a:rPr>
              <a:t>20XX</a:t>
            </a:r>
          </a:p>
        </p:txBody>
      </p:sp>
      <p:sp>
        <p:nvSpPr>
          <p:cNvPr id="15" name="Slide Number Placeholder 15">
            <a:extLst>
              <a:ext uri="{FF2B5EF4-FFF2-40B4-BE49-F238E27FC236}">
                <a16:creationId xmlns:a16="http://schemas.microsoft.com/office/drawing/2014/main" id="{F5EF3406-552A-4C2E-A1B4-D3EAD5D1F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EFF4B-E35B-4DE6-97A9-05E54E649A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32323">
                    <a:lumMod val="90000"/>
                    <a:lumOff val="10000"/>
                  </a:srgbClr>
                </a:solidFill>
                <a:effectLst/>
                <a:uLnTx/>
                <a:uFillTx/>
                <a:latin typeface="Meiryo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32323">
                  <a:lumMod val="90000"/>
                  <a:lumOff val="10000"/>
                </a:srgbClr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224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B9BB029-1123-4E6E-8996-6F9666150A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914399"/>
            <a:ext cx="12192000" cy="5305425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2AA1BD-C769-474A-A258-6051FAAB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C21E751-E5D0-431E-BDB3-E8D22FCF7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11" y="222436"/>
            <a:ext cx="5058209" cy="673405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307227E-0323-4608-B721-487D3010A5D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48935" y="1472055"/>
            <a:ext cx="3519028" cy="465155"/>
          </a:xfrm>
        </p:spPr>
        <p:txBody>
          <a:bodyPr anchor="t">
            <a:noAutofit/>
          </a:bodyPr>
          <a:lstStyle>
            <a:lvl1pPr>
              <a:buFont typeface="Arial" panose="020B0604020202020204" pitchFamily="34" charset="0"/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A073925-D167-4366-8AF4-3DBCD83A89D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8935" y="2057605"/>
            <a:ext cx="3519028" cy="3885996"/>
          </a:xfrm>
        </p:spPr>
        <p:txBody>
          <a:bodyPr anchor="t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500" b="1" spc="150" baseline="0"/>
            </a:lvl1pPr>
          </a:lstStyle>
          <a:p>
            <a:r>
              <a:rPr lang="en-US" dirty="0"/>
              <a:t> Click to add text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A778932-CE6D-42D3-9C40-80AD4D7F4671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336486" y="1466406"/>
            <a:ext cx="3519028" cy="465155"/>
          </a:xfrm>
        </p:spPr>
        <p:txBody>
          <a:bodyPr anchor="t">
            <a:noAutofit/>
          </a:bodyPr>
          <a:lstStyle>
            <a:lvl1pPr>
              <a:buFont typeface="Arial" panose="020B0604020202020204" pitchFamily="34" charset="0"/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FCF78AB-4697-4170-B73C-39E8D202A8F4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336486" y="2057605"/>
            <a:ext cx="3519028" cy="3885996"/>
          </a:xfrm>
        </p:spPr>
        <p:txBody>
          <a:bodyPr anchor="t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500" b="1" spc="150" baseline="0"/>
            </a:lvl1pPr>
          </a:lstStyle>
          <a:p>
            <a:r>
              <a:rPr lang="en-US" dirty="0"/>
              <a:t> Click to add text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BBD3120-B5E0-433B-BB1E-BCEFD93EEE5A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024037" y="1472055"/>
            <a:ext cx="3519028" cy="465155"/>
          </a:xfrm>
        </p:spPr>
        <p:txBody>
          <a:bodyPr anchor="t">
            <a:noAutofit/>
          </a:bodyPr>
          <a:lstStyle>
            <a:lvl1pPr>
              <a:buFont typeface="Arial" panose="020B0604020202020204" pitchFamily="34" charset="0"/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8EBEB77-9309-408B-BF35-68D07856A90F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024037" y="2057605"/>
            <a:ext cx="3519028" cy="3885996"/>
          </a:xfrm>
        </p:spPr>
        <p:txBody>
          <a:bodyPr anchor="t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500" b="1" spc="150" baseline="0"/>
            </a:lvl1pPr>
          </a:lstStyle>
          <a:p>
            <a:r>
              <a:rPr lang="en-US" dirty="0"/>
              <a:t> Click to add text</a:t>
            </a:r>
          </a:p>
        </p:txBody>
      </p:sp>
      <p:sp>
        <p:nvSpPr>
          <p:cNvPr id="11" name="Footer Placeholder 14">
            <a:extLst>
              <a:ext uri="{FF2B5EF4-FFF2-40B4-BE49-F238E27FC236}">
                <a16:creationId xmlns:a16="http://schemas.microsoft.com/office/drawing/2014/main" id="{7B260FE5-7B07-4149-85C7-9CD9D4E70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2" name="Date Placeholder 13">
            <a:extLst>
              <a:ext uri="{FF2B5EF4-FFF2-40B4-BE49-F238E27FC236}">
                <a16:creationId xmlns:a16="http://schemas.microsoft.com/office/drawing/2014/main" id="{217A5FBA-27B4-461A-BE9C-34E1390DE8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95738" y="6356350"/>
            <a:ext cx="3033829" cy="36512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232323">
                    <a:lumMod val="90000"/>
                    <a:lumOff val="10000"/>
                  </a:srgbClr>
                </a:solidFill>
              </a:rPr>
              <a:t>20XX</a:t>
            </a:r>
          </a:p>
        </p:txBody>
      </p:sp>
      <p:sp>
        <p:nvSpPr>
          <p:cNvPr id="13" name="Slide Number Placeholder 15">
            <a:extLst>
              <a:ext uri="{FF2B5EF4-FFF2-40B4-BE49-F238E27FC236}">
                <a16:creationId xmlns:a16="http://schemas.microsoft.com/office/drawing/2014/main" id="{DDC42D1B-76B7-44EC-B6FD-6D0C6565A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EFF4B-E35B-4DE6-97A9-05E54E649A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32323">
                    <a:lumMod val="90000"/>
                    <a:lumOff val="10000"/>
                  </a:srgbClr>
                </a:solidFill>
                <a:effectLst/>
                <a:uLnTx/>
                <a:uFillTx/>
                <a:latin typeface="Meiryo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32323">
                  <a:lumMod val="90000"/>
                  <a:lumOff val="10000"/>
                </a:srgbClr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529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0CCEB0E-12E7-488A-A219-2ABDE6870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986306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67202C9-94B9-46C7-8ADD-2C7E6DE6E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332" y="278342"/>
            <a:ext cx="7777823" cy="986304"/>
          </a:xfrm>
          <a:solidFill>
            <a:schemeClr val="bg2">
              <a:lumMod val="75000"/>
            </a:schemeClr>
          </a:solidFill>
        </p:spPr>
        <p:txBody>
          <a:bodyPr tIns="274320"/>
          <a:lstStyle>
            <a:lvl1pPr marL="27432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5EAC607-595F-4F95-88EB-0BEA170D4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412" y="1653479"/>
            <a:ext cx="6291107" cy="45373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B7789921-321D-4251-A0D9-9708843C1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32323">
                    <a:lumMod val="90000"/>
                    <a:lumOff val="10000"/>
                  </a:srgbClr>
                </a:solidFill>
                <a:effectLst/>
                <a:uLnTx/>
                <a:uFillTx/>
                <a:latin typeface="Meiryo UI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21" name="Picture Placeholder 17">
            <a:extLst>
              <a:ext uri="{FF2B5EF4-FFF2-40B4-BE49-F238E27FC236}">
                <a16:creationId xmlns:a16="http://schemas.microsoft.com/office/drawing/2014/main" id="{FCC9F84A-3951-4EFD-AEBD-C6D89E4642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526867" y="0"/>
            <a:ext cx="4665133" cy="2222500"/>
          </a:xfrm>
          <a:custGeom>
            <a:avLst/>
            <a:gdLst>
              <a:gd name="connsiteX0" fmla="*/ 0 w 4665133"/>
              <a:gd name="connsiteY0" fmla="*/ 0 h 2222500"/>
              <a:gd name="connsiteX1" fmla="*/ 4665133 w 4665133"/>
              <a:gd name="connsiteY1" fmla="*/ 0 h 2222500"/>
              <a:gd name="connsiteX2" fmla="*/ 4665133 w 4665133"/>
              <a:gd name="connsiteY2" fmla="*/ 2222500 h 2222500"/>
              <a:gd name="connsiteX3" fmla="*/ 0 w 4665133"/>
              <a:gd name="connsiteY3" fmla="*/ 2222500 h 2222500"/>
              <a:gd name="connsiteX4" fmla="*/ 0 w 4665133"/>
              <a:gd name="connsiteY4" fmla="*/ 0 h 2222500"/>
              <a:gd name="connsiteX0" fmla="*/ 0 w 4665133"/>
              <a:gd name="connsiteY0" fmla="*/ 0 h 2222500"/>
              <a:gd name="connsiteX1" fmla="*/ 4665133 w 4665133"/>
              <a:gd name="connsiteY1" fmla="*/ 0 h 2222500"/>
              <a:gd name="connsiteX2" fmla="*/ 4665133 w 4665133"/>
              <a:gd name="connsiteY2" fmla="*/ 2222500 h 2222500"/>
              <a:gd name="connsiteX3" fmla="*/ 0 w 4665133"/>
              <a:gd name="connsiteY3" fmla="*/ 2222500 h 2222500"/>
              <a:gd name="connsiteX4" fmla="*/ 0 w 4665133"/>
              <a:gd name="connsiteY4" fmla="*/ 254000 h 2222500"/>
              <a:gd name="connsiteX5" fmla="*/ 0 w 4665133"/>
              <a:gd name="connsiteY5" fmla="*/ 0 h 2222500"/>
              <a:gd name="connsiteX0" fmla="*/ 0 w 4665133"/>
              <a:gd name="connsiteY0" fmla="*/ 0 h 2222500"/>
              <a:gd name="connsiteX1" fmla="*/ 4665133 w 4665133"/>
              <a:gd name="connsiteY1" fmla="*/ 0 h 2222500"/>
              <a:gd name="connsiteX2" fmla="*/ 4665133 w 4665133"/>
              <a:gd name="connsiteY2" fmla="*/ 2222500 h 2222500"/>
              <a:gd name="connsiteX3" fmla="*/ 0 w 4665133"/>
              <a:gd name="connsiteY3" fmla="*/ 2222500 h 2222500"/>
              <a:gd name="connsiteX4" fmla="*/ 0 w 4665133"/>
              <a:gd name="connsiteY4" fmla="*/ 1270000 h 2222500"/>
              <a:gd name="connsiteX5" fmla="*/ 0 w 4665133"/>
              <a:gd name="connsiteY5" fmla="*/ 254000 h 2222500"/>
              <a:gd name="connsiteX6" fmla="*/ 0 w 4665133"/>
              <a:gd name="connsiteY6" fmla="*/ 0 h 2222500"/>
              <a:gd name="connsiteX0" fmla="*/ 0 w 4665133"/>
              <a:gd name="connsiteY0" fmla="*/ 0 h 2222500"/>
              <a:gd name="connsiteX1" fmla="*/ 4665133 w 4665133"/>
              <a:gd name="connsiteY1" fmla="*/ 0 h 2222500"/>
              <a:gd name="connsiteX2" fmla="*/ 4665133 w 4665133"/>
              <a:gd name="connsiteY2" fmla="*/ 2222500 h 2222500"/>
              <a:gd name="connsiteX3" fmla="*/ 0 w 4665133"/>
              <a:gd name="connsiteY3" fmla="*/ 2222500 h 2222500"/>
              <a:gd name="connsiteX4" fmla="*/ 0 w 4665133"/>
              <a:gd name="connsiteY4" fmla="*/ 1270000 h 2222500"/>
              <a:gd name="connsiteX5" fmla="*/ 0 w 4665133"/>
              <a:gd name="connsiteY5" fmla="*/ 567267 h 2222500"/>
              <a:gd name="connsiteX6" fmla="*/ 0 w 4665133"/>
              <a:gd name="connsiteY6" fmla="*/ 254000 h 2222500"/>
              <a:gd name="connsiteX7" fmla="*/ 0 w 4665133"/>
              <a:gd name="connsiteY7" fmla="*/ 0 h 2222500"/>
              <a:gd name="connsiteX0" fmla="*/ 8467 w 4673600"/>
              <a:gd name="connsiteY0" fmla="*/ 0 h 2222500"/>
              <a:gd name="connsiteX1" fmla="*/ 4673600 w 4673600"/>
              <a:gd name="connsiteY1" fmla="*/ 0 h 2222500"/>
              <a:gd name="connsiteX2" fmla="*/ 4673600 w 4673600"/>
              <a:gd name="connsiteY2" fmla="*/ 2222500 h 2222500"/>
              <a:gd name="connsiteX3" fmla="*/ 8467 w 4673600"/>
              <a:gd name="connsiteY3" fmla="*/ 2222500 h 2222500"/>
              <a:gd name="connsiteX4" fmla="*/ 8467 w 4673600"/>
              <a:gd name="connsiteY4" fmla="*/ 1270000 h 2222500"/>
              <a:gd name="connsiteX5" fmla="*/ 0 w 4673600"/>
              <a:gd name="connsiteY5" fmla="*/ 973667 h 2222500"/>
              <a:gd name="connsiteX6" fmla="*/ 8467 w 4673600"/>
              <a:gd name="connsiteY6" fmla="*/ 567267 h 2222500"/>
              <a:gd name="connsiteX7" fmla="*/ 8467 w 4673600"/>
              <a:gd name="connsiteY7" fmla="*/ 254000 h 2222500"/>
              <a:gd name="connsiteX8" fmla="*/ 8467 w 4673600"/>
              <a:gd name="connsiteY8" fmla="*/ 0 h 2222500"/>
              <a:gd name="connsiteX0" fmla="*/ 8467 w 4673600"/>
              <a:gd name="connsiteY0" fmla="*/ 0 h 2222500"/>
              <a:gd name="connsiteX1" fmla="*/ 4673600 w 4673600"/>
              <a:gd name="connsiteY1" fmla="*/ 0 h 2222500"/>
              <a:gd name="connsiteX2" fmla="*/ 4673600 w 4673600"/>
              <a:gd name="connsiteY2" fmla="*/ 2222500 h 2222500"/>
              <a:gd name="connsiteX3" fmla="*/ 8467 w 4673600"/>
              <a:gd name="connsiteY3" fmla="*/ 2222500 h 2222500"/>
              <a:gd name="connsiteX4" fmla="*/ 8467 w 4673600"/>
              <a:gd name="connsiteY4" fmla="*/ 1270000 h 2222500"/>
              <a:gd name="connsiteX5" fmla="*/ 0 w 4673600"/>
              <a:gd name="connsiteY5" fmla="*/ 973667 h 2222500"/>
              <a:gd name="connsiteX6" fmla="*/ 618067 w 4673600"/>
              <a:gd name="connsiteY6" fmla="*/ 270934 h 2222500"/>
              <a:gd name="connsiteX7" fmla="*/ 8467 w 4673600"/>
              <a:gd name="connsiteY7" fmla="*/ 254000 h 2222500"/>
              <a:gd name="connsiteX8" fmla="*/ 8467 w 4673600"/>
              <a:gd name="connsiteY8" fmla="*/ 0 h 2222500"/>
              <a:gd name="connsiteX0" fmla="*/ 0 w 4665133"/>
              <a:gd name="connsiteY0" fmla="*/ 0 h 2222500"/>
              <a:gd name="connsiteX1" fmla="*/ 4665133 w 4665133"/>
              <a:gd name="connsiteY1" fmla="*/ 0 h 2222500"/>
              <a:gd name="connsiteX2" fmla="*/ 4665133 w 4665133"/>
              <a:gd name="connsiteY2" fmla="*/ 2222500 h 2222500"/>
              <a:gd name="connsiteX3" fmla="*/ 0 w 4665133"/>
              <a:gd name="connsiteY3" fmla="*/ 2222500 h 2222500"/>
              <a:gd name="connsiteX4" fmla="*/ 0 w 4665133"/>
              <a:gd name="connsiteY4" fmla="*/ 1270000 h 2222500"/>
              <a:gd name="connsiteX5" fmla="*/ 601133 w 4665133"/>
              <a:gd name="connsiteY5" fmla="*/ 1261534 h 2222500"/>
              <a:gd name="connsiteX6" fmla="*/ 609600 w 4665133"/>
              <a:gd name="connsiteY6" fmla="*/ 270934 h 2222500"/>
              <a:gd name="connsiteX7" fmla="*/ 0 w 4665133"/>
              <a:gd name="connsiteY7" fmla="*/ 254000 h 2222500"/>
              <a:gd name="connsiteX8" fmla="*/ 0 w 4665133"/>
              <a:gd name="connsiteY8" fmla="*/ 0 h 2222500"/>
              <a:gd name="connsiteX0" fmla="*/ 0 w 4665133"/>
              <a:gd name="connsiteY0" fmla="*/ 0 h 2222500"/>
              <a:gd name="connsiteX1" fmla="*/ 4665133 w 4665133"/>
              <a:gd name="connsiteY1" fmla="*/ 0 h 2222500"/>
              <a:gd name="connsiteX2" fmla="*/ 4665133 w 4665133"/>
              <a:gd name="connsiteY2" fmla="*/ 2222500 h 2222500"/>
              <a:gd name="connsiteX3" fmla="*/ 0 w 4665133"/>
              <a:gd name="connsiteY3" fmla="*/ 2222500 h 2222500"/>
              <a:gd name="connsiteX4" fmla="*/ 0 w 4665133"/>
              <a:gd name="connsiteY4" fmla="*/ 1261533 h 2222500"/>
              <a:gd name="connsiteX5" fmla="*/ 601133 w 4665133"/>
              <a:gd name="connsiteY5" fmla="*/ 1261534 h 2222500"/>
              <a:gd name="connsiteX6" fmla="*/ 609600 w 4665133"/>
              <a:gd name="connsiteY6" fmla="*/ 270934 h 2222500"/>
              <a:gd name="connsiteX7" fmla="*/ 0 w 4665133"/>
              <a:gd name="connsiteY7" fmla="*/ 254000 h 2222500"/>
              <a:gd name="connsiteX8" fmla="*/ 0 w 4665133"/>
              <a:gd name="connsiteY8" fmla="*/ 0 h 2222500"/>
              <a:gd name="connsiteX0" fmla="*/ 0 w 4665133"/>
              <a:gd name="connsiteY0" fmla="*/ 0 h 2222500"/>
              <a:gd name="connsiteX1" fmla="*/ 4665133 w 4665133"/>
              <a:gd name="connsiteY1" fmla="*/ 0 h 2222500"/>
              <a:gd name="connsiteX2" fmla="*/ 4665133 w 4665133"/>
              <a:gd name="connsiteY2" fmla="*/ 2222500 h 2222500"/>
              <a:gd name="connsiteX3" fmla="*/ 0 w 4665133"/>
              <a:gd name="connsiteY3" fmla="*/ 2222500 h 2222500"/>
              <a:gd name="connsiteX4" fmla="*/ 0 w 4665133"/>
              <a:gd name="connsiteY4" fmla="*/ 1261533 h 2222500"/>
              <a:gd name="connsiteX5" fmla="*/ 601133 w 4665133"/>
              <a:gd name="connsiteY5" fmla="*/ 1261534 h 2222500"/>
              <a:gd name="connsiteX6" fmla="*/ 609600 w 4665133"/>
              <a:gd name="connsiteY6" fmla="*/ 270934 h 2222500"/>
              <a:gd name="connsiteX7" fmla="*/ 8467 w 4665133"/>
              <a:gd name="connsiteY7" fmla="*/ 287866 h 2222500"/>
              <a:gd name="connsiteX8" fmla="*/ 0 w 4665133"/>
              <a:gd name="connsiteY8" fmla="*/ 0 h 2222500"/>
              <a:gd name="connsiteX0" fmla="*/ 0 w 4665133"/>
              <a:gd name="connsiteY0" fmla="*/ 0 h 2222500"/>
              <a:gd name="connsiteX1" fmla="*/ 4665133 w 4665133"/>
              <a:gd name="connsiteY1" fmla="*/ 0 h 2222500"/>
              <a:gd name="connsiteX2" fmla="*/ 4665133 w 4665133"/>
              <a:gd name="connsiteY2" fmla="*/ 2222500 h 2222500"/>
              <a:gd name="connsiteX3" fmla="*/ 0 w 4665133"/>
              <a:gd name="connsiteY3" fmla="*/ 2222500 h 2222500"/>
              <a:gd name="connsiteX4" fmla="*/ 0 w 4665133"/>
              <a:gd name="connsiteY4" fmla="*/ 1261533 h 2222500"/>
              <a:gd name="connsiteX5" fmla="*/ 601133 w 4665133"/>
              <a:gd name="connsiteY5" fmla="*/ 1261534 h 2222500"/>
              <a:gd name="connsiteX6" fmla="*/ 609600 w 4665133"/>
              <a:gd name="connsiteY6" fmla="*/ 270934 h 2222500"/>
              <a:gd name="connsiteX7" fmla="*/ 8467 w 4665133"/>
              <a:gd name="connsiteY7" fmla="*/ 262466 h 2222500"/>
              <a:gd name="connsiteX8" fmla="*/ 0 w 4665133"/>
              <a:gd name="connsiteY8" fmla="*/ 0 h 222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65133" h="2222500">
                <a:moveTo>
                  <a:pt x="0" y="0"/>
                </a:moveTo>
                <a:lnTo>
                  <a:pt x="4665133" y="0"/>
                </a:lnTo>
                <a:lnTo>
                  <a:pt x="4665133" y="2222500"/>
                </a:lnTo>
                <a:lnTo>
                  <a:pt x="0" y="2222500"/>
                </a:lnTo>
                <a:lnTo>
                  <a:pt x="0" y="1261533"/>
                </a:lnTo>
                <a:lnTo>
                  <a:pt x="601133" y="1261534"/>
                </a:lnTo>
                <a:cubicBezTo>
                  <a:pt x="603955" y="931334"/>
                  <a:pt x="606778" y="601134"/>
                  <a:pt x="609600" y="270934"/>
                </a:cubicBezTo>
                <a:lnTo>
                  <a:pt x="8467" y="262466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DF6EB92D-D010-4A13-93AD-A27A90A4830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34656" y="2316047"/>
            <a:ext cx="4657725" cy="22225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3" name="Picture Placeholder 17">
            <a:extLst>
              <a:ext uri="{FF2B5EF4-FFF2-40B4-BE49-F238E27FC236}">
                <a16:creationId xmlns:a16="http://schemas.microsoft.com/office/drawing/2014/main" id="{20568266-00E0-4C81-A71A-DCF95384109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35939" y="4634050"/>
            <a:ext cx="4657725" cy="22225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4563FE3F-4195-477A-9AB3-F44871CE8B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95738" y="6356350"/>
            <a:ext cx="30338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6" name="Slide Number Placeholder 7">
            <a:extLst>
              <a:ext uri="{FF2B5EF4-FFF2-40B4-BE49-F238E27FC236}">
                <a16:creationId xmlns:a16="http://schemas.microsoft.com/office/drawing/2014/main" id="{FF3A4E9C-6CC0-4587-BF21-5EC4C13DD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20EFF4B-E35B-4DE6-97A9-05E54E649A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728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2907218-B50F-49FD-AD54-AB4516C4A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429000"/>
            <a:ext cx="12192000" cy="2802362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C9376FF-CCF9-409D-9C56-0478207D1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4187" y="3429000"/>
            <a:ext cx="10663626" cy="224872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100F12B7-72C7-4FE1-ACC5-E25F1F670C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5359" y="3637127"/>
            <a:ext cx="10065679" cy="149376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25F1DA91-F20A-4A08-93BE-9F98E06C49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3836" y="5023536"/>
            <a:ext cx="10065679" cy="569873"/>
          </a:xfrm>
        </p:spPr>
        <p:txBody>
          <a:bodyPr>
            <a:normAutofit/>
          </a:bodyPr>
          <a:lstStyle>
            <a:lvl1pPr>
              <a:defRPr b="0" cap="all" spc="600" baseline="0"/>
            </a:lvl1pPr>
          </a:lstStyle>
          <a:p>
            <a:pPr>
              <a:lnSpc>
                <a:spcPct val="120000"/>
              </a:lnSpc>
            </a:pPr>
            <a:r>
              <a:rPr lang="en-US" sz="2000"/>
              <a:t>Click to edit Master subtitle style</a:t>
            </a:r>
            <a:endParaRPr lang="en-US" sz="20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3A878EE-90F1-4A49-B6BE-AE85B98C9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3424" y="5677726"/>
            <a:ext cx="10661904" cy="16459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40" name="Picture Placeholder 31">
            <a:extLst>
              <a:ext uri="{FF2B5EF4-FFF2-40B4-BE49-F238E27FC236}">
                <a16:creationId xmlns:a16="http://schemas.microsoft.com/office/drawing/2014/main" id="{AD3270F6-1E4E-4411-8D4E-828E3720DCB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3588" y="642938"/>
            <a:ext cx="2449512" cy="24765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1" name="Picture Placeholder 31">
            <a:extLst>
              <a:ext uri="{FF2B5EF4-FFF2-40B4-BE49-F238E27FC236}">
                <a16:creationId xmlns:a16="http://schemas.microsoft.com/office/drawing/2014/main" id="{EABF929F-94D1-4759-B7F8-13A234DA34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502338" y="643636"/>
            <a:ext cx="2449512" cy="24765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3" name="Picture Placeholder 31">
            <a:extLst>
              <a:ext uri="{FF2B5EF4-FFF2-40B4-BE49-F238E27FC236}">
                <a16:creationId xmlns:a16="http://schemas.microsoft.com/office/drawing/2014/main" id="{BFF7B305-12DD-40D5-8129-BBA665ACA34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40470" y="643636"/>
            <a:ext cx="2449512" cy="24765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2" name="Picture Placeholder 31">
            <a:extLst>
              <a:ext uri="{FF2B5EF4-FFF2-40B4-BE49-F238E27FC236}">
                <a16:creationId xmlns:a16="http://schemas.microsoft.com/office/drawing/2014/main" id="{9D7B5BDC-1B7A-4894-9620-E84D2D48F24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78301" y="643636"/>
            <a:ext cx="2449512" cy="24765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8" name="Footer Placeholder 7">
            <a:extLst>
              <a:ext uri="{FF2B5EF4-FFF2-40B4-BE49-F238E27FC236}">
                <a16:creationId xmlns:a16="http://schemas.microsoft.com/office/drawing/2014/main" id="{4E2B39E4-0727-4A5A-BC57-AA9E8DE04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32323">
                    <a:lumMod val="90000"/>
                    <a:lumOff val="10000"/>
                  </a:srgbClr>
                </a:solidFill>
                <a:effectLst/>
                <a:uLnTx/>
                <a:uFillTx/>
                <a:latin typeface="Meiryo UI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29" name="Date Placeholder 5">
            <a:extLst>
              <a:ext uri="{FF2B5EF4-FFF2-40B4-BE49-F238E27FC236}">
                <a16:creationId xmlns:a16="http://schemas.microsoft.com/office/drawing/2014/main" id="{6E0AA390-7F09-4587-8C95-FD7A9C7848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95738" y="6356350"/>
            <a:ext cx="3033829" cy="36512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232323">
                    <a:lumMod val="90000"/>
                    <a:lumOff val="10000"/>
                  </a:srgbClr>
                </a:solidFill>
              </a:rPr>
              <a:t>20XX</a:t>
            </a:r>
          </a:p>
        </p:txBody>
      </p:sp>
      <p:sp>
        <p:nvSpPr>
          <p:cNvPr id="30" name="Slide Number Placeholder 8">
            <a:extLst>
              <a:ext uri="{FF2B5EF4-FFF2-40B4-BE49-F238E27FC236}">
                <a16:creationId xmlns:a16="http://schemas.microsoft.com/office/drawing/2014/main" id="{02FAE9E6-8F24-4563-93BC-C0A14B8D4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6B81F-97CD-4934-852B-F0AECFD05D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32323">
                    <a:lumMod val="90000"/>
                    <a:lumOff val="10000"/>
                  </a:srgbClr>
                </a:solidFill>
                <a:effectLst/>
                <a:uLnTx/>
                <a:uFillTx/>
                <a:latin typeface="Meiryo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32323">
                  <a:lumMod val="90000"/>
                  <a:lumOff val="10000"/>
                </a:srgbClr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767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FFFAE35-BD0D-4D19-892D-36475DD528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63656" y="0"/>
            <a:ext cx="8128343" cy="986306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22" name="Picture Placeholder 18">
            <a:extLst>
              <a:ext uri="{FF2B5EF4-FFF2-40B4-BE49-F238E27FC236}">
                <a16:creationId xmlns:a16="http://schemas.microsoft.com/office/drawing/2014/main" id="{FE2031E3-F975-4AFF-B76E-6BB46A2D348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090671" y="0"/>
            <a:ext cx="3000249" cy="3382963"/>
          </a:xfrm>
          <a:custGeom>
            <a:avLst/>
            <a:gdLst>
              <a:gd name="connsiteX0" fmla="*/ 0 w 2999232"/>
              <a:gd name="connsiteY0" fmla="*/ 0 h 3382963"/>
              <a:gd name="connsiteX1" fmla="*/ 2999232 w 2999232"/>
              <a:gd name="connsiteY1" fmla="*/ 0 h 3382963"/>
              <a:gd name="connsiteX2" fmla="*/ 2999232 w 2999232"/>
              <a:gd name="connsiteY2" fmla="*/ 3382963 h 3382963"/>
              <a:gd name="connsiteX3" fmla="*/ 0 w 2999232"/>
              <a:gd name="connsiteY3" fmla="*/ 3382963 h 3382963"/>
              <a:gd name="connsiteX4" fmla="*/ 0 w 2999232"/>
              <a:gd name="connsiteY4" fmla="*/ 0 h 3382963"/>
              <a:gd name="connsiteX0" fmla="*/ 0 w 2999232"/>
              <a:gd name="connsiteY0" fmla="*/ 0 h 3382963"/>
              <a:gd name="connsiteX1" fmla="*/ 968249 w 2999232"/>
              <a:gd name="connsiteY1" fmla="*/ 0 h 3382963"/>
              <a:gd name="connsiteX2" fmla="*/ 2999232 w 2999232"/>
              <a:gd name="connsiteY2" fmla="*/ 0 h 3382963"/>
              <a:gd name="connsiteX3" fmla="*/ 2999232 w 2999232"/>
              <a:gd name="connsiteY3" fmla="*/ 3382963 h 3382963"/>
              <a:gd name="connsiteX4" fmla="*/ 0 w 2999232"/>
              <a:gd name="connsiteY4" fmla="*/ 3382963 h 3382963"/>
              <a:gd name="connsiteX5" fmla="*/ 0 w 2999232"/>
              <a:gd name="connsiteY5" fmla="*/ 0 h 3382963"/>
              <a:gd name="connsiteX0" fmla="*/ 0 w 3000249"/>
              <a:gd name="connsiteY0" fmla="*/ 0 h 3382963"/>
              <a:gd name="connsiteX1" fmla="*/ 968249 w 3000249"/>
              <a:gd name="connsiteY1" fmla="*/ 0 h 3382963"/>
              <a:gd name="connsiteX2" fmla="*/ 2999232 w 3000249"/>
              <a:gd name="connsiteY2" fmla="*/ 0 h 3382963"/>
              <a:gd name="connsiteX3" fmla="*/ 3000249 w 3000249"/>
              <a:gd name="connsiteY3" fmla="*/ 274320 h 3382963"/>
              <a:gd name="connsiteX4" fmla="*/ 2999232 w 3000249"/>
              <a:gd name="connsiteY4" fmla="*/ 3382963 h 3382963"/>
              <a:gd name="connsiteX5" fmla="*/ 0 w 3000249"/>
              <a:gd name="connsiteY5" fmla="*/ 3382963 h 3382963"/>
              <a:gd name="connsiteX6" fmla="*/ 0 w 3000249"/>
              <a:gd name="connsiteY6" fmla="*/ 0 h 3382963"/>
              <a:gd name="connsiteX0" fmla="*/ 0 w 3000249"/>
              <a:gd name="connsiteY0" fmla="*/ 0 h 3382963"/>
              <a:gd name="connsiteX1" fmla="*/ 968249 w 3000249"/>
              <a:gd name="connsiteY1" fmla="*/ 0 h 3382963"/>
              <a:gd name="connsiteX2" fmla="*/ 967232 w 3000249"/>
              <a:gd name="connsiteY2" fmla="*/ 274320 h 3382963"/>
              <a:gd name="connsiteX3" fmla="*/ 3000249 w 3000249"/>
              <a:gd name="connsiteY3" fmla="*/ 274320 h 3382963"/>
              <a:gd name="connsiteX4" fmla="*/ 2999232 w 3000249"/>
              <a:gd name="connsiteY4" fmla="*/ 3382963 h 3382963"/>
              <a:gd name="connsiteX5" fmla="*/ 0 w 3000249"/>
              <a:gd name="connsiteY5" fmla="*/ 3382963 h 3382963"/>
              <a:gd name="connsiteX6" fmla="*/ 0 w 3000249"/>
              <a:gd name="connsiteY6" fmla="*/ 0 h 3382963"/>
              <a:gd name="connsiteX0" fmla="*/ 0 w 3000249"/>
              <a:gd name="connsiteY0" fmla="*/ 0 h 3382963"/>
              <a:gd name="connsiteX1" fmla="*/ 968249 w 3000249"/>
              <a:gd name="connsiteY1" fmla="*/ 0 h 3382963"/>
              <a:gd name="connsiteX2" fmla="*/ 967232 w 3000249"/>
              <a:gd name="connsiteY2" fmla="*/ 274320 h 3382963"/>
              <a:gd name="connsiteX3" fmla="*/ 3000249 w 3000249"/>
              <a:gd name="connsiteY3" fmla="*/ 284480 h 3382963"/>
              <a:gd name="connsiteX4" fmla="*/ 2999232 w 3000249"/>
              <a:gd name="connsiteY4" fmla="*/ 3382963 h 3382963"/>
              <a:gd name="connsiteX5" fmla="*/ 0 w 3000249"/>
              <a:gd name="connsiteY5" fmla="*/ 3382963 h 3382963"/>
              <a:gd name="connsiteX6" fmla="*/ 0 w 3000249"/>
              <a:gd name="connsiteY6" fmla="*/ 0 h 3382963"/>
              <a:gd name="connsiteX0" fmla="*/ 0 w 3000249"/>
              <a:gd name="connsiteY0" fmla="*/ 0 h 3382963"/>
              <a:gd name="connsiteX1" fmla="*/ 968249 w 3000249"/>
              <a:gd name="connsiteY1" fmla="*/ 0 h 3382963"/>
              <a:gd name="connsiteX2" fmla="*/ 951992 w 3000249"/>
              <a:gd name="connsiteY2" fmla="*/ 284480 h 3382963"/>
              <a:gd name="connsiteX3" fmla="*/ 3000249 w 3000249"/>
              <a:gd name="connsiteY3" fmla="*/ 284480 h 3382963"/>
              <a:gd name="connsiteX4" fmla="*/ 2999232 w 3000249"/>
              <a:gd name="connsiteY4" fmla="*/ 3382963 h 3382963"/>
              <a:gd name="connsiteX5" fmla="*/ 0 w 3000249"/>
              <a:gd name="connsiteY5" fmla="*/ 3382963 h 3382963"/>
              <a:gd name="connsiteX6" fmla="*/ 0 w 3000249"/>
              <a:gd name="connsiteY6" fmla="*/ 0 h 3382963"/>
              <a:gd name="connsiteX0" fmla="*/ 0 w 3000249"/>
              <a:gd name="connsiteY0" fmla="*/ 0 h 3382963"/>
              <a:gd name="connsiteX1" fmla="*/ 968249 w 3000249"/>
              <a:gd name="connsiteY1" fmla="*/ 0 h 3382963"/>
              <a:gd name="connsiteX2" fmla="*/ 967232 w 3000249"/>
              <a:gd name="connsiteY2" fmla="*/ 284480 h 3382963"/>
              <a:gd name="connsiteX3" fmla="*/ 3000249 w 3000249"/>
              <a:gd name="connsiteY3" fmla="*/ 284480 h 3382963"/>
              <a:gd name="connsiteX4" fmla="*/ 2999232 w 3000249"/>
              <a:gd name="connsiteY4" fmla="*/ 3382963 h 3382963"/>
              <a:gd name="connsiteX5" fmla="*/ 0 w 3000249"/>
              <a:gd name="connsiteY5" fmla="*/ 3382963 h 3382963"/>
              <a:gd name="connsiteX6" fmla="*/ 0 w 3000249"/>
              <a:gd name="connsiteY6" fmla="*/ 0 h 338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00249" h="3382963">
                <a:moveTo>
                  <a:pt x="0" y="0"/>
                </a:moveTo>
                <a:lnTo>
                  <a:pt x="968249" y="0"/>
                </a:lnTo>
                <a:lnTo>
                  <a:pt x="967232" y="284480"/>
                </a:lnTo>
                <a:lnTo>
                  <a:pt x="3000249" y="284480"/>
                </a:lnTo>
                <a:lnTo>
                  <a:pt x="2999232" y="3382963"/>
                </a:lnTo>
                <a:lnTo>
                  <a:pt x="0" y="3382963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7610101-4EEB-48DF-A41F-DA38D737F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3656" y="279792"/>
            <a:ext cx="7777824" cy="986304"/>
          </a:xfrm>
          <a:solidFill>
            <a:schemeClr val="bg2">
              <a:lumMod val="75000"/>
            </a:schemeClr>
          </a:solidFill>
        </p:spPr>
        <p:txBody>
          <a:bodyPr/>
          <a:lstStyle>
            <a:lvl1pPr marL="27432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Picture Placeholder 18">
            <a:extLst>
              <a:ext uri="{FF2B5EF4-FFF2-40B4-BE49-F238E27FC236}">
                <a16:creationId xmlns:a16="http://schemas.microsoft.com/office/drawing/2014/main" id="{564E749E-B27D-45B4-8E7A-53D8460AACC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997708" cy="33829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C8DE9984-911D-42E6-9467-9F53414894F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3475038"/>
            <a:ext cx="6096000" cy="338296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F2F1F63-2333-48C5-BEEE-7FFCA1436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5147" y="1639615"/>
            <a:ext cx="4817441" cy="4537348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AF26E33C-9416-4C43-8695-B043D6960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Presentation title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EDD9F57F-0928-48ED-8CF9-CC5AC1BD26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95738" y="6356350"/>
            <a:ext cx="3033829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232323">
                    <a:lumMod val="90000"/>
                    <a:lumOff val="10000"/>
                  </a:srgbClr>
                </a:solidFill>
              </a:rPr>
              <a:t>20XX</a:t>
            </a:r>
          </a:p>
        </p:txBody>
      </p:sp>
      <p:sp>
        <p:nvSpPr>
          <p:cNvPr id="17" name="Slide Number Placeholder 9">
            <a:extLst>
              <a:ext uri="{FF2B5EF4-FFF2-40B4-BE49-F238E27FC236}">
                <a16:creationId xmlns:a16="http://schemas.microsoft.com/office/drawing/2014/main" id="{B7E4E7CA-F2D2-4B67-92FE-3DCE5AB21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EFF4B-E35B-4DE6-97A9-05E54E649A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32323">
                    <a:lumMod val="90000"/>
                    <a:lumOff val="10000"/>
                  </a:srgbClr>
                </a:solidFill>
                <a:effectLst/>
                <a:uLnTx/>
                <a:uFillTx/>
                <a:latin typeface="Meiryo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32323">
                  <a:lumMod val="90000"/>
                  <a:lumOff val="10000"/>
                </a:srgbClr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409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5FAC41-B90D-4384-8484-175667AF82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914400"/>
            <a:ext cx="12192000" cy="5029200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220C6F-8D05-41B5-9727-E041D5B9C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51621" y="1568357"/>
            <a:ext cx="6240379" cy="372128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9A692DB-BC6A-43D5-BAE7-1E8AE1490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1808" y="1758950"/>
            <a:ext cx="5137112" cy="67340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9B631067-0981-46B9-BB6F-484741846C0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9763" y="642938"/>
            <a:ext cx="4814887" cy="2667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1" name="Picture Placeholder 17">
            <a:extLst>
              <a:ext uri="{FF2B5EF4-FFF2-40B4-BE49-F238E27FC236}">
                <a16:creationId xmlns:a16="http://schemas.microsoft.com/office/drawing/2014/main" id="{7984968B-9811-4180-8D8E-0619C9D3BF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9412" y="3631470"/>
            <a:ext cx="4814887" cy="2562738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503D483-6082-4C3B-A4C5-0ACE669834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82241" y="2365374"/>
            <a:ext cx="5136671" cy="263525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CB94B83C-8B92-4303-A841-0D5ED386F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FB204443-B45C-4C1E-8601-4AD0359ABD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95738" y="6356350"/>
            <a:ext cx="3033829" cy="36512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232323">
                    <a:lumMod val="90000"/>
                    <a:lumOff val="10000"/>
                  </a:srgbClr>
                </a:solidFill>
              </a:rPr>
              <a:t>20XX</a:t>
            </a:r>
          </a:p>
        </p:txBody>
      </p:sp>
      <p:sp>
        <p:nvSpPr>
          <p:cNvPr id="16" name="Slide Number Placeholder 8">
            <a:extLst>
              <a:ext uri="{FF2B5EF4-FFF2-40B4-BE49-F238E27FC236}">
                <a16:creationId xmlns:a16="http://schemas.microsoft.com/office/drawing/2014/main" id="{125F2A8A-5D48-4A14-B0A6-52E55D3E5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EFF4B-E35B-4DE6-97A9-05E54E649A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32323">
                    <a:lumMod val="90000"/>
                    <a:lumOff val="10000"/>
                  </a:srgbClr>
                </a:solidFill>
                <a:effectLst/>
                <a:uLnTx/>
                <a:uFillTx/>
                <a:latin typeface="Meiryo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32323">
                  <a:lumMod val="90000"/>
                  <a:lumOff val="10000"/>
                </a:srgbClr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952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620C2886-3E99-43F7-A045-F15053959C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4413" y="0"/>
            <a:ext cx="6094412" cy="68548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D67587-8C0C-40DB-88B2-2CAC45DBF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914400"/>
            <a:ext cx="6094477" cy="5029200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11B7BFF-DF61-4F7F-BC0C-A774104FF4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1774" y="2814975"/>
            <a:ext cx="6769706" cy="1910972"/>
          </a:xfrm>
          <a:solidFill>
            <a:schemeClr val="tx2"/>
          </a:solidFill>
        </p:spPr>
        <p:txBody>
          <a:bodyPr anchor="b">
            <a:noAutofit/>
          </a:bodyPr>
          <a:lstStyle>
            <a:lvl1pPr marL="182880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D0F1B1-D8F9-42A3-B0C7-AADC53D8F3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4657726"/>
            <a:ext cx="6769100" cy="731838"/>
          </a:xfrm>
          <a:solidFill>
            <a:schemeClr val="tx2"/>
          </a:solidFill>
        </p:spPr>
        <p:txBody>
          <a:bodyPr>
            <a:noAutofit/>
          </a:bodyPr>
          <a:lstStyle>
            <a:lvl1pPr marL="228600">
              <a:defRPr sz="1500" cap="all" spc="600" baseline="0"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462859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707196B1-3970-4386-8D54-A2067BA84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76086"/>
            <a:ext cx="10904435" cy="68960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Footer Placeholder 14">
            <a:extLst>
              <a:ext uri="{FF2B5EF4-FFF2-40B4-BE49-F238E27FC236}">
                <a16:creationId xmlns:a16="http://schemas.microsoft.com/office/drawing/2014/main" id="{9535C1B1-EA9A-48AD-AB3B-00E7FEE05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8" name="Date Placeholder 12">
            <a:extLst>
              <a:ext uri="{FF2B5EF4-FFF2-40B4-BE49-F238E27FC236}">
                <a16:creationId xmlns:a16="http://schemas.microsoft.com/office/drawing/2014/main" id="{E334D19F-C91E-4007-9C85-89B0645F27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95738" y="6356350"/>
            <a:ext cx="3033829" cy="36512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232323">
                    <a:lumMod val="90000"/>
                    <a:lumOff val="10000"/>
                  </a:srgbClr>
                </a:solidFill>
              </a:rPr>
              <a:t>20XX</a:t>
            </a:r>
          </a:p>
        </p:txBody>
      </p:sp>
      <p:sp>
        <p:nvSpPr>
          <p:cNvPr id="19" name="Slide Number Placeholder 15">
            <a:extLst>
              <a:ext uri="{FF2B5EF4-FFF2-40B4-BE49-F238E27FC236}">
                <a16:creationId xmlns:a16="http://schemas.microsoft.com/office/drawing/2014/main" id="{00B1B695-CA8C-4B38-8D25-4E56BD079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EFF4B-E35B-4DE6-97A9-05E54E649A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32323">
                    <a:lumMod val="90000"/>
                    <a:lumOff val="10000"/>
                  </a:srgbClr>
                </a:solidFill>
                <a:effectLst/>
                <a:uLnTx/>
                <a:uFillTx/>
                <a:latin typeface="Meiryo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32323">
                  <a:lumMod val="90000"/>
                  <a:lumOff val="10000"/>
                </a:srgbClr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9E4B01-1489-40C5-B290-E42D974C10E7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37987" y="1735958"/>
            <a:ext cx="10318036" cy="427622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637976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A29640D-9D66-4252-AF26-226B9EF38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76086"/>
            <a:ext cx="10904435" cy="68960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F585F-809A-43CB-A46F-35690087203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285875" y="2066925"/>
            <a:ext cx="9610725" cy="36306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0" name="Footer Placeholder 14">
            <a:extLst>
              <a:ext uri="{FF2B5EF4-FFF2-40B4-BE49-F238E27FC236}">
                <a16:creationId xmlns:a16="http://schemas.microsoft.com/office/drawing/2014/main" id="{1F196FCF-777C-4746-AFAA-ECE173A0B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Date Placeholder 12">
            <a:extLst>
              <a:ext uri="{FF2B5EF4-FFF2-40B4-BE49-F238E27FC236}">
                <a16:creationId xmlns:a16="http://schemas.microsoft.com/office/drawing/2014/main" id="{71EA376C-2DC1-4B5D-9628-4A223AA389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95738" y="6356350"/>
            <a:ext cx="3033829" cy="36512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232323">
                    <a:lumMod val="90000"/>
                    <a:lumOff val="10000"/>
                  </a:srgbClr>
                </a:solidFill>
              </a:rPr>
              <a:t>20XX</a:t>
            </a:r>
          </a:p>
        </p:txBody>
      </p:sp>
      <p:sp>
        <p:nvSpPr>
          <p:cNvPr id="12" name="Slide Number Placeholder 15">
            <a:extLst>
              <a:ext uri="{FF2B5EF4-FFF2-40B4-BE49-F238E27FC236}">
                <a16:creationId xmlns:a16="http://schemas.microsoft.com/office/drawing/2014/main" id="{CCEC0CD5-B86D-4E13-B3A9-9D3B0CB1B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EFF4B-E35B-4DE6-97A9-05E54E649A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32323">
                    <a:lumMod val="90000"/>
                    <a:lumOff val="10000"/>
                  </a:srgbClr>
                </a:solidFill>
                <a:effectLst/>
                <a:uLnTx/>
                <a:uFillTx/>
                <a:latin typeface="Meiryo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32323">
                  <a:lumMod val="90000"/>
                  <a:lumOff val="10000"/>
                </a:srgbClr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64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3E07EFA-7299-44A6-85FB-04EC9B553E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914400"/>
            <a:ext cx="12192000" cy="5029200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3A4CB2-29F8-49C3-8735-106975893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51621" y="1803214"/>
            <a:ext cx="6240379" cy="325288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2574195-3DF9-438B-B8AC-0F2029352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332" y="2025650"/>
            <a:ext cx="5058209" cy="2355732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pPr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57FAF158-BFC1-43C2-A23B-B93DEFAE3AB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42925" y="0"/>
            <a:ext cx="5408613" cy="6858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B1025F5-5E2A-47DC-9E1F-F31EE7629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857" y="4381382"/>
            <a:ext cx="5058209" cy="395405"/>
          </a:xfrm>
        </p:spPr>
        <p:txBody>
          <a:bodyPr anchor="t"/>
          <a:lstStyle>
            <a:lvl1pPr>
              <a:defRPr b="0" cap="all" spc="6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14">
            <a:extLst>
              <a:ext uri="{FF2B5EF4-FFF2-40B4-BE49-F238E27FC236}">
                <a16:creationId xmlns:a16="http://schemas.microsoft.com/office/drawing/2014/main" id="{9F00502A-31A8-40B1-8042-91BBF6469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2" name="Date Placeholder 13">
            <a:extLst>
              <a:ext uri="{FF2B5EF4-FFF2-40B4-BE49-F238E27FC236}">
                <a16:creationId xmlns:a16="http://schemas.microsoft.com/office/drawing/2014/main" id="{1F0D82E2-6CDC-41FA-9FBD-29B1696153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95738" y="6356350"/>
            <a:ext cx="3033829" cy="36512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232323">
                    <a:lumMod val="90000"/>
                    <a:lumOff val="10000"/>
                  </a:srgbClr>
                </a:solidFill>
              </a:rPr>
              <a:t>20XX</a:t>
            </a:r>
          </a:p>
        </p:txBody>
      </p:sp>
      <p:sp>
        <p:nvSpPr>
          <p:cNvPr id="13" name="Slide Number Placeholder 15">
            <a:extLst>
              <a:ext uri="{FF2B5EF4-FFF2-40B4-BE49-F238E27FC236}">
                <a16:creationId xmlns:a16="http://schemas.microsoft.com/office/drawing/2014/main" id="{85DE54ED-1D6A-4185-BC18-EB63BF4B7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EFF4B-E35B-4DE6-97A9-05E54E649A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32323">
                    <a:lumMod val="90000"/>
                    <a:lumOff val="10000"/>
                  </a:srgbClr>
                </a:solidFill>
                <a:effectLst/>
                <a:uLnTx/>
                <a:uFillTx/>
                <a:latin typeface="Meiryo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32323">
                  <a:lumMod val="90000"/>
                  <a:lumOff val="10000"/>
                </a:srgbClr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906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8FC1626-6E5A-4321-B003-2ECADA2CD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76086"/>
            <a:ext cx="10904435" cy="68960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55D66E-614C-4554-AD07-DBF50786CB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905" y="1633493"/>
            <a:ext cx="12192000" cy="52245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FC25CFF-3341-490E-864B-9EE585E7D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370" y="1641780"/>
            <a:ext cx="12192000" cy="5224506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12" name="Footer Placeholder 14">
            <a:extLst>
              <a:ext uri="{FF2B5EF4-FFF2-40B4-BE49-F238E27FC236}">
                <a16:creationId xmlns:a16="http://schemas.microsoft.com/office/drawing/2014/main" id="{1A47F1BE-C6F0-4B08-A876-3ACB9A160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32323">
                    <a:lumMod val="90000"/>
                    <a:lumOff val="10000"/>
                  </a:srgbClr>
                </a:solidFill>
                <a:effectLst/>
                <a:uLnTx/>
                <a:uFillTx/>
                <a:latin typeface="Meiryo UI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EB34F470-EFAB-4873-9AF2-800F831748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95738" y="6356350"/>
            <a:ext cx="3033829" cy="36512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232323">
                    <a:lumMod val="90000"/>
                    <a:lumOff val="10000"/>
                  </a:srgbClr>
                </a:solidFill>
              </a:rPr>
              <a:t>20XX</a:t>
            </a:r>
          </a:p>
        </p:txBody>
      </p:sp>
      <p:sp>
        <p:nvSpPr>
          <p:cNvPr id="14" name="Slide Number Placeholder 15">
            <a:extLst>
              <a:ext uri="{FF2B5EF4-FFF2-40B4-BE49-F238E27FC236}">
                <a16:creationId xmlns:a16="http://schemas.microsoft.com/office/drawing/2014/main" id="{FCAA1492-8926-496A-9DE4-45E13BA70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EFF4B-E35B-4DE6-97A9-05E54E649A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32323">
                    <a:lumMod val="90000"/>
                    <a:lumOff val="10000"/>
                  </a:srgbClr>
                </a:solidFill>
                <a:effectLst/>
                <a:uLnTx/>
                <a:uFillTx/>
                <a:latin typeface="Meiryo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32323">
                  <a:lumMod val="90000"/>
                  <a:lumOff val="10000"/>
                </a:srgbClr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F48288-2CF3-456E-8691-5772D99F82B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98236" y="1887311"/>
            <a:ext cx="11395528" cy="4343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add content</a:t>
            </a:r>
          </a:p>
        </p:txBody>
      </p:sp>
    </p:spTree>
    <p:extLst>
      <p:ext uri="{BB962C8B-B14F-4D97-AF65-F5344CB8AC3E}">
        <p14:creationId xmlns:p14="http://schemas.microsoft.com/office/powerpoint/2010/main" val="3989789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1D1103D-8943-46F2-B18E-36FF38CAF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76086"/>
            <a:ext cx="10904435" cy="68960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02D366-4C48-4324-8771-8F9E7BECD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905" y="1633493"/>
            <a:ext cx="12192000" cy="52245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39FB3E-2A6A-4BE8-9D79-47B91471C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370" y="1641780"/>
            <a:ext cx="12192000" cy="5224506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11" name="Footer Placeholder 14">
            <a:extLst>
              <a:ext uri="{FF2B5EF4-FFF2-40B4-BE49-F238E27FC236}">
                <a16:creationId xmlns:a16="http://schemas.microsoft.com/office/drawing/2014/main" id="{7E3BBCB1-5D3D-4802-A48D-5D6A7BA51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32323">
                    <a:lumMod val="90000"/>
                    <a:lumOff val="10000"/>
                  </a:srgbClr>
                </a:solidFill>
                <a:effectLst/>
                <a:uLnTx/>
                <a:uFillTx/>
                <a:latin typeface="Meiryo UI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12" name="Date Placeholder 12">
            <a:extLst>
              <a:ext uri="{FF2B5EF4-FFF2-40B4-BE49-F238E27FC236}">
                <a16:creationId xmlns:a16="http://schemas.microsoft.com/office/drawing/2014/main" id="{AE90937E-33CA-4432-A147-746EBB9E7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95738" y="6356350"/>
            <a:ext cx="3033829" cy="36512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232323">
                    <a:lumMod val="90000"/>
                    <a:lumOff val="10000"/>
                  </a:srgbClr>
                </a:solidFill>
              </a:rPr>
              <a:t>20XX</a:t>
            </a:r>
          </a:p>
        </p:txBody>
      </p:sp>
      <p:sp>
        <p:nvSpPr>
          <p:cNvPr id="13" name="Slide Number Placeholder 15">
            <a:extLst>
              <a:ext uri="{FF2B5EF4-FFF2-40B4-BE49-F238E27FC236}">
                <a16:creationId xmlns:a16="http://schemas.microsoft.com/office/drawing/2014/main" id="{CECD9BDC-A2A2-40A0-8DAD-4C56EBE1B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7939" y="6356350"/>
            <a:ext cx="84464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EFF4B-E35B-4DE6-97A9-05E54E649A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32323">
                    <a:lumMod val="90000"/>
                    <a:lumOff val="10000"/>
                  </a:srgbClr>
                </a:solidFill>
                <a:effectLst/>
                <a:uLnTx/>
                <a:uFillTx/>
                <a:latin typeface="Meiryo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32323">
                  <a:lumMod val="90000"/>
                  <a:lumOff val="10000"/>
                </a:srgbClr>
              </a:solidFill>
              <a:effectLst/>
              <a:uLnTx/>
              <a:uFillTx/>
              <a:latin typeface="Meiryo UI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E3704-0282-421F-BA62-C1A7E0B072E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1619250"/>
            <a:ext cx="10515600" cy="48482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652577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AE79F0E-E6F3-4029-A461-CBE56588470B}"/>
              </a:ext>
            </a:extLst>
          </p:cNvPr>
          <p:cNvSpPr/>
          <p:nvPr/>
        </p:nvSpPr>
        <p:spPr>
          <a:xfrm>
            <a:off x="0" y="0"/>
            <a:ext cx="12192000" cy="986306"/>
          </a:xfrm>
          <a:prstGeom prst="rect">
            <a:avLst/>
          </a:prstGeom>
          <a:pattFill prst="lgGrid">
            <a:fgClr>
              <a:schemeClr val="tx2">
                <a:lumMod val="10000"/>
                <a:lumOff val="90000"/>
              </a:schemeClr>
            </a:fgClr>
            <a:bgClr>
              <a:schemeClr val="bg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5D58A2-1B1F-4DF4-936E-885ECC73E6F0}"/>
              </a:ext>
            </a:extLst>
          </p:cNvPr>
          <p:cNvSpPr/>
          <p:nvPr/>
        </p:nvSpPr>
        <p:spPr>
          <a:xfrm>
            <a:off x="350520" y="279792"/>
            <a:ext cx="11475720" cy="98630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rtlCol="0" anchor="ctr"/>
          <a:lstStyle/>
          <a:p>
            <a:endParaRPr lang="en-US" sz="24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D9B9AA-BDD3-49A4-84E0-99DC3EF10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76086"/>
            <a:ext cx="10904435" cy="689608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EB1D57-5959-4202-BB86-AFBA794FA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9412" y="1639615"/>
            <a:ext cx="10904435" cy="4537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0E3D2-19DD-4BA8-81DE-A095DB31E1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95738" y="6356350"/>
            <a:ext cx="30338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962D90-3DF7-4BB4-808C-F89E354103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9413" y="6356350"/>
            <a:ext cx="62911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76974-1464-4D58-B215-633005776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07939" y="6356350"/>
            <a:ext cx="84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E20EFF4B-E35B-4DE6-97A9-05E54E649A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380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3" r:id="rId12"/>
    <p:sldLayoutId id="2147483722" r:id="rId13"/>
  </p:sldLayoutIdLst>
  <p:hf hdr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en-US" sz="2400" b="1" kern="1200" spc="150" baseline="0" dirty="0" smtClean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500"/>
        </a:spcBef>
        <a:buClr>
          <a:schemeClr val="accent2"/>
        </a:buClr>
        <a:buFontTx/>
        <a:buNone/>
        <a:defRPr sz="1500" b="1" kern="1200" spc="150" baseline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2"/>
        </a:buClr>
        <a:buFontTx/>
        <a:buNone/>
        <a:defRPr sz="1500" kern="1200" spc="150" baseline="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2"/>
        </a:buClr>
        <a:buFontTx/>
        <a:buNone/>
        <a:defRPr sz="1400" kern="1200" spc="150" baseline="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2"/>
        </a:buClr>
        <a:buFontTx/>
        <a:buNone/>
        <a:defRPr sz="1400" kern="1200" spc="150" baseline="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2"/>
        </a:buClr>
        <a:buFontTx/>
        <a:buNone/>
        <a:defRPr sz="1400" kern="1200" spc="1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>
            <a:extLst>
              <a:ext uri="{FF2B5EF4-FFF2-40B4-BE49-F238E27FC236}">
                <a16:creationId xmlns:a16="http://schemas.microsoft.com/office/drawing/2014/main" id="{2DFE6010-0FC2-4302-8ABC-58026AC35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594" y="1328058"/>
            <a:ext cx="5096630" cy="3378338"/>
          </a:xfrm>
        </p:spPr>
        <p:txBody>
          <a:bodyPr>
            <a:normAutofit/>
          </a:bodyPr>
          <a:lstStyle/>
          <a:p>
            <a:r>
              <a:rPr lang="en-US" dirty="0"/>
              <a:t>Our new Zero Energy home</a:t>
            </a:r>
          </a:p>
        </p:txBody>
      </p:sp>
      <p:pic>
        <p:nvPicPr>
          <p:cNvPr id="13" name="Picture Placeholder 12" descr="Diagram, engineering drawing, blueprints">
            <a:extLst>
              <a:ext uri="{FF2B5EF4-FFF2-40B4-BE49-F238E27FC236}">
                <a16:creationId xmlns:a16="http://schemas.microsoft.com/office/drawing/2014/main" id="{79D0C4D2-EC8C-4F0F-AACB-309E76F4204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763" y="635000"/>
            <a:ext cx="4800600" cy="5578475"/>
          </a:xfr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B71D9795-9EFD-4748-87B7-4471EFF002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48480" y="4668045"/>
            <a:ext cx="5096630" cy="1000125"/>
          </a:xfrm>
        </p:spPr>
        <p:txBody>
          <a:bodyPr/>
          <a:lstStyle/>
          <a:p>
            <a:r>
              <a:rPr lang="en-US" dirty="0"/>
              <a:t>Diane &amp; John Burke</a:t>
            </a:r>
          </a:p>
        </p:txBody>
      </p:sp>
    </p:spTree>
    <p:extLst>
      <p:ext uri="{BB962C8B-B14F-4D97-AF65-F5344CB8AC3E}">
        <p14:creationId xmlns:p14="http://schemas.microsoft.com/office/powerpoint/2010/main" val="597852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BF2B60A-FF9F-4101-8456-4B64D3B77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76086"/>
            <a:ext cx="10904435" cy="689608"/>
          </a:xfrm>
        </p:spPr>
        <p:txBody>
          <a:bodyPr>
            <a:normAutofit/>
          </a:bodyPr>
          <a:lstStyle/>
          <a:p>
            <a:r>
              <a:rPr lang="en-US" dirty="0"/>
              <a:t>How’s it working so far?</a:t>
            </a:r>
          </a:p>
        </p:txBody>
      </p:sp>
      <p:graphicFrame>
        <p:nvGraphicFramePr>
          <p:cNvPr id="20" name="Content Placeholder 19">
            <a:extLst>
              <a:ext uri="{FF2B5EF4-FFF2-40B4-BE49-F238E27FC236}">
                <a16:creationId xmlns:a16="http://schemas.microsoft.com/office/drawing/2014/main" id="{4D7D48D7-00A1-43C2-BB26-E52A27ED6F02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890182048"/>
              </p:ext>
            </p:extLst>
          </p:nvPr>
        </p:nvGraphicFramePr>
        <p:xfrm>
          <a:off x="399495" y="2066925"/>
          <a:ext cx="11394400" cy="2904496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848600">
                  <a:extLst>
                    <a:ext uri="{9D8B030D-6E8A-4147-A177-3AD203B41FA5}">
                      <a16:colId xmlns:a16="http://schemas.microsoft.com/office/drawing/2014/main" val="1517755082"/>
                    </a:ext>
                  </a:extLst>
                </a:gridCol>
                <a:gridCol w="3250359">
                  <a:extLst>
                    <a:ext uri="{9D8B030D-6E8A-4147-A177-3AD203B41FA5}">
                      <a16:colId xmlns:a16="http://schemas.microsoft.com/office/drawing/2014/main" val="2446386500"/>
                    </a:ext>
                  </a:extLst>
                </a:gridCol>
                <a:gridCol w="2752078">
                  <a:extLst>
                    <a:ext uri="{9D8B030D-6E8A-4147-A177-3AD203B41FA5}">
                      <a16:colId xmlns:a16="http://schemas.microsoft.com/office/drawing/2014/main" val="1854486728"/>
                    </a:ext>
                  </a:extLst>
                </a:gridCol>
                <a:gridCol w="2543363">
                  <a:extLst>
                    <a:ext uri="{9D8B030D-6E8A-4147-A177-3AD203B41FA5}">
                      <a16:colId xmlns:a16="http://schemas.microsoft.com/office/drawing/2014/main" val="2550501902"/>
                    </a:ext>
                  </a:extLst>
                </a:gridCol>
              </a:tblGrid>
              <a:tr h="726124">
                <a:tc>
                  <a:txBody>
                    <a:bodyPr/>
                    <a:lstStyle/>
                    <a:p>
                      <a:pPr algn="ctr"/>
                      <a:endParaRPr lang="en-US" sz="2000" spc="15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spc="150" baseline="0" dirty="0">
                          <a:solidFill>
                            <a:schemeClr val="accent5"/>
                          </a:solidFill>
                        </a:rPr>
                        <a:t>Passive Standard</a:t>
                      </a:r>
                      <a:endParaRPr lang="en-US" sz="2000" b="1" spc="150" baseline="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spc="150" baseline="0" dirty="0">
                          <a:solidFill>
                            <a:schemeClr val="accent5"/>
                          </a:solidFill>
                        </a:rPr>
                        <a:t>Our House</a:t>
                      </a:r>
                      <a:endParaRPr lang="en-US" sz="2000" b="1" spc="150" baseline="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2000" b="1" spc="150" baseline="0" dirty="0">
                        <a:solidFill>
                          <a:schemeClr val="accent5"/>
                        </a:solidFill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0351803"/>
                  </a:ext>
                </a:extLst>
              </a:tr>
              <a:tr h="726124">
                <a:tc>
                  <a:txBody>
                    <a:bodyPr/>
                    <a:lstStyle/>
                    <a:p>
                      <a:r>
                        <a:rPr lang="en-US" sz="1800" spc="150" baseline="0" dirty="0"/>
                        <a:t>Primary Energy 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spc="150" baseline="0" dirty="0"/>
                        <a:t>&lt;= 60 kWh/M</a:t>
                      </a:r>
                      <a:r>
                        <a:rPr lang="en-US" sz="1800" spc="150" baseline="30000" dirty="0"/>
                        <a:t>2</a:t>
                      </a:r>
                      <a:r>
                        <a:rPr lang="en-US" sz="1800" spc="150" baseline="0" dirty="0"/>
                        <a:t>/</a:t>
                      </a:r>
                      <a:r>
                        <a:rPr lang="en-US" sz="1800" spc="150" baseline="0" dirty="0" err="1"/>
                        <a:t>yr</a:t>
                      </a:r>
                      <a:endParaRPr lang="en-US" sz="1800" spc="15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spc="150" baseline="0" dirty="0"/>
                        <a:t>54.4 kWh/M</a:t>
                      </a:r>
                      <a:r>
                        <a:rPr lang="en-US" sz="1800" spc="150" baseline="30000" dirty="0"/>
                        <a:t>2</a:t>
                      </a:r>
                      <a:r>
                        <a:rPr lang="en-US" sz="1800" spc="150" baseline="0" dirty="0"/>
                        <a:t>/</a:t>
                      </a:r>
                      <a:r>
                        <a:rPr lang="en-US" sz="1800" spc="150" baseline="0" dirty="0" err="1"/>
                        <a:t>yr</a:t>
                      </a:r>
                      <a:endParaRPr lang="en-US" sz="1800" spc="15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 spc="150" baseline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1628125"/>
                  </a:ext>
                </a:extLst>
              </a:tr>
              <a:tr h="726124">
                <a:tc>
                  <a:txBody>
                    <a:bodyPr/>
                    <a:lstStyle/>
                    <a:p>
                      <a:r>
                        <a:rPr lang="en-US" sz="1800" spc="150" baseline="0" dirty="0"/>
                        <a:t>Airtightness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spc="150" baseline="0" dirty="0"/>
                        <a:t>&lt;= 0.60 ACH50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spc="150" baseline="0" dirty="0"/>
                        <a:t>0.227 ACH50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 spc="150" baseline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22315634"/>
                  </a:ext>
                </a:extLst>
              </a:tr>
              <a:tr h="726124">
                <a:tc>
                  <a:txBody>
                    <a:bodyPr/>
                    <a:lstStyle/>
                    <a:p>
                      <a:r>
                        <a:rPr lang="en-US" sz="1800" spc="150" baseline="0" dirty="0"/>
                        <a:t>Thermal Comfort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spc="150" baseline="0" dirty="0"/>
                        <a:t>&lt;= 10% &gt; 25C (77F)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spc="150" baseline="0" dirty="0"/>
                        <a:t>TBD, but I wouldn’t bet against 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 spc="150" baseline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23311043"/>
                  </a:ext>
                </a:extLst>
              </a:tr>
            </a:tbl>
          </a:graphicData>
        </a:graphic>
      </p:graphicFrame>
      <p:pic>
        <p:nvPicPr>
          <p:cNvPr id="10" name="Graphic 9" descr="Badge Tick1 with solid fill">
            <a:extLst>
              <a:ext uri="{FF2B5EF4-FFF2-40B4-BE49-F238E27FC236}">
                <a16:creationId xmlns:a16="http://schemas.microsoft.com/office/drawing/2014/main" id="{8BEE870D-5E92-F87A-F2EE-11437D633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7724" y="2791287"/>
            <a:ext cx="637713" cy="637713"/>
          </a:xfrm>
          <a:prstGeom prst="rect">
            <a:avLst/>
          </a:prstGeom>
        </p:spPr>
      </p:pic>
      <p:pic>
        <p:nvPicPr>
          <p:cNvPr id="11" name="Graphic 10" descr="Badge Tick1 with solid fill">
            <a:extLst>
              <a:ext uri="{FF2B5EF4-FFF2-40B4-BE49-F238E27FC236}">
                <a16:creationId xmlns:a16="http://schemas.microsoft.com/office/drawing/2014/main" id="{019555F4-4FBC-C828-EE44-3AE3B1272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7723" y="3562497"/>
            <a:ext cx="637713" cy="63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657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A23D0FA-1488-4198-9470-6EA991375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5780"/>
            <a:ext cx="5058209" cy="673405"/>
          </a:xfrm>
        </p:spPr>
        <p:txBody>
          <a:bodyPr/>
          <a:lstStyle/>
          <a:p>
            <a:r>
              <a:rPr lang="en-US" dirty="0"/>
              <a:t>Estimated Energy Usage</a:t>
            </a:r>
          </a:p>
        </p:txBody>
      </p:sp>
      <p:pic>
        <p:nvPicPr>
          <p:cNvPr id="5" name="Picture 4" descr="Graphical user interface, application, table, Excel&#10;&#10;Description automatically generated">
            <a:extLst>
              <a:ext uri="{FF2B5EF4-FFF2-40B4-BE49-F238E27FC236}">
                <a16:creationId xmlns:a16="http://schemas.microsoft.com/office/drawing/2014/main" id="{E050B33F-DC5E-2697-C70E-14D8C455B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57" y="1042581"/>
            <a:ext cx="9903141" cy="496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784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40E3364-4572-4BAC-8DF0-6796C76CD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11" y="222436"/>
            <a:ext cx="5058209" cy="673405"/>
          </a:xfrm>
        </p:spPr>
        <p:txBody>
          <a:bodyPr/>
          <a:lstStyle/>
          <a:p>
            <a:r>
              <a:rPr lang="en-US" dirty="0"/>
              <a:t>Problems and obstacles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2E7D3F4-6B31-70A7-BC86-97728ACE134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192087" y="1094201"/>
            <a:ext cx="3423402" cy="48494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Inflation! - Building materials are up a lot more than PCE,CPI</a:t>
            </a:r>
          </a:p>
          <a:p>
            <a:r>
              <a:rPr lang="en-US" dirty="0"/>
              <a:t>Variances and permits –Normal stuff...</a:t>
            </a:r>
          </a:p>
          <a:p>
            <a:r>
              <a:rPr lang="en-US" dirty="0"/>
              <a:t>Finding a Passive savvy General Contractor - Key</a:t>
            </a:r>
          </a:p>
          <a:p>
            <a:r>
              <a:rPr lang="en-US" dirty="0"/>
              <a:t>Can’t permeate thermal barrier</a:t>
            </a:r>
          </a:p>
          <a:p>
            <a:r>
              <a:rPr lang="en-US" dirty="0"/>
              <a:t>No basement </a:t>
            </a:r>
          </a:p>
          <a:p>
            <a:r>
              <a:rPr lang="en-US" dirty="0"/>
              <a:t>300 ft to power &amp; new telephone pole and transformer</a:t>
            </a:r>
          </a:p>
          <a:p>
            <a:endParaRPr lang="en-US" dirty="0"/>
          </a:p>
        </p:txBody>
      </p:sp>
      <p:pic>
        <p:nvPicPr>
          <p:cNvPr id="14" name="Picture 13" descr="Chart, line chart&#10;&#10;Description automatically generated">
            <a:extLst>
              <a:ext uri="{FF2B5EF4-FFF2-40B4-BE49-F238E27FC236}">
                <a16:creationId xmlns:a16="http://schemas.microsoft.com/office/drawing/2014/main" id="{F3D0A481-9120-B695-46D8-967D06A8E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6135" y="977536"/>
            <a:ext cx="4295844" cy="2024343"/>
          </a:xfrm>
          <a:prstGeom prst="rect">
            <a:avLst/>
          </a:prstGeom>
        </p:spPr>
      </p:pic>
      <p:pic>
        <p:nvPicPr>
          <p:cNvPr id="16" name="Picture 15" descr="Chart, line chart&#10;&#10;Description automatically generated">
            <a:extLst>
              <a:ext uri="{FF2B5EF4-FFF2-40B4-BE49-F238E27FC236}">
                <a16:creationId xmlns:a16="http://schemas.microsoft.com/office/drawing/2014/main" id="{B72FCF9E-7066-DE98-A71B-893449369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078" y="3001879"/>
            <a:ext cx="4295844" cy="2045641"/>
          </a:xfrm>
          <a:prstGeom prst="rect">
            <a:avLst/>
          </a:prstGeom>
        </p:spPr>
      </p:pic>
      <p:pic>
        <p:nvPicPr>
          <p:cNvPr id="18" name="Picture 17" descr="Chart, line chart&#10;&#10;Description automatically generated">
            <a:extLst>
              <a:ext uri="{FF2B5EF4-FFF2-40B4-BE49-F238E27FC236}">
                <a16:creationId xmlns:a16="http://schemas.microsoft.com/office/drawing/2014/main" id="{6A54DB62-8F37-D6D1-6679-2ED3A92BD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4160" y="1028669"/>
            <a:ext cx="3509285" cy="192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562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40E3364-4572-4BAC-8DF0-6796C76CD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478" y="189075"/>
            <a:ext cx="5058209" cy="673405"/>
          </a:xfrm>
        </p:spPr>
        <p:txBody>
          <a:bodyPr/>
          <a:lstStyle/>
          <a:p>
            <a:r>
              <a:rPr lang="en-US" dirty="0"/>
              <a:t>Living in it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A93E4C6-622B-E14B-43DB-108D83C1B50D}"/>
              </a:ext>
            </a:extLst>
          </p:cNvPr>
          <p:cNvSpPr txBox="1">
            <a:spLocks/>
          </p:cNvSpPr>
          <p:nvPr/>
        </p:nvSpPr>
        <p:spPr>
          <a:xfrm>
            <a:off x="167478" y="943222"/>
            <a:ext cx="3839150" cy="257417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85750" indent="-285750" algn="l" defTabSz="914400" rtl="0" eaLnBrk="1" latinLnBrk="0" hangingPunct="1">
              <a:lnSpc>
                <a:spcPct val="150000"/>
              </a:lnSpc>
              <a:spcBef>
                <a:spcPts val="1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500" b="1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1500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1400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1400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1400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 love it!</a:t>
            </a:r>
          </a:p>
          <a:p>
            <a:r>
              <a:rPr lang="en-US" dirty="0"/>
              <a:t>Feels more solid and quiet than a regular house</a:t>
            </a:r>
          </a:p>
          <a:p>
            <a:r>
              <a:rPr lang="en-US" dirty="0"/>
              <a:t>Always comfortable. No more thermostat battles</a:t>
            </a:r>
          </a:p>
          <a:p>
            <a:r>
              <a:rPr lang="en-US" dirty="0"/>
              <a:t>Air quality is great. No dust or humidity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1" name="Picture 20" descr="A living room with a staircase&#10;&#10;Description automatically generated with low confidence">
            <a:extLst>
              <a:ext uri="{FF2B5EF4-FFF2-40B4-BE49-F238E27FC236}">
                <a16:creationId xmlns:a16="http://schemas.microsoft.com/office/drawing/2014/main" id="{E8073740-2EB4-5526-CFA2-93D450FEA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78" y="3564778"/>
            <a:ext cx="4138862" cy="3104147"/>
          </a:xfrm>
          <a:prstGeom prst="rect">
            <a:avLst/>
          </a:prstGeom>
        </p:spPr>
      </p:pic>
      <p:pic>
        <p:nvPicPr>
          <p:cNvPr id="26" name="Picture 25" descr="A picture containing indoor, floor, wall, living&#10;&#10;Description automatically generated">
            <a:extLst>
              <a:ext uri="{FF2B5EF4-FFF2-40B4-BE49-F238E27FC236}">
                <a16:creationId xmlns:a16="http://schemas.microsoft.com/office/drawing/2014/main" id="{C7DCED72-792D-AC00-5584-DB5EB1103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330" y="319346"/>
            <a:ext cx="3806349" cy="2854763"/>
          </a:xfrm>
          <a:prstGeom prst="rect">
            <a:avLst/>
          </a:prstGeom>
        </p:spPr>
      </p:pic>
      <p:pic>
        <p:nvPicPr>
          <p:cNvPr id="28" name="Picture 27" descr="A picture containing floor, indoor, ceiling, wall&#10;&#10;Description automatically generated">
            <a:extLst>
              <a:ext uri="{FF2B5EF4-FFF2-40B4-BE49-F238E27FC236}">
                <a16:creationId xmlns:a16="http://schemas.microsoft.com/office/drawing/2014/main" id="{F756B790-0252-93D6-E80D-C4CFC049A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6555" y="1495761"/>
            <a:ext cx="3496470" cy="4664408"/>
          </a:xfrm>
          <a:prstGeom prst="rect">
            <a:avLst/>
          </a:prstGeom>
        </p:spPr>
      </p:pic>
      <p:pic>
        <p:nvPicPr>
          <p:cNvPr id="30" name="Picture 29" descr="A picture containing outdoor, sky, house, parked&#10;&#10;Description automatically generated">
            <a:extLst>
              <a:ext uri="{FF2B5EF4-FFF2-40B4-BE49-F238E27FC236}">
                <a16:creationId xmlns:a16="http://schemas.microsoft.com/office/drawing/2014/main" id="{5F370220-EFE0-82B4-2165-91C0D85343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3216" y="3247925"/>
            <a:ext cx="3496469" cy="338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990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40E3364-4572-4BAC-8DF0-6796C76CD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11" y="222436"/>
            <a:ext cx="5058209" cy="673405"/>
          </a:xfrm>
        </p:spPr>
        <p:txBody>
          <a:bodyPr/>
          <a:lstStyle/>
          <a:p>
            <a:r>
              <a:rPr lang="en-US" dirty="0"/>
              <a:t>Organic Garden</a:t>
            </a:r>
          </a:p>
        </p:txBody>
      </p:sp>
      <p:pic>
        <p:nvPicPr>
          <p:cNvPr id="19" name="Content Placeholder 18" descr="A picture containing food, table, indoor, fruit&#10;&#10;Description automatically generated">
            <a:extLst>
              <a:ext uri="{FF2B5EF4-FFF2-40B4-BE49-F238E27FC236}">
                <a16:creationId xmlns:a16="http://schemas.microsoft.com/office/drawing/2014/main" id="{AFDBFBE5-B175-91A6-E3B5-509CD94FEE45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2"/>
          <a:stretch>
            <a:fillRect/>
          </a:stretch>
        </p:blipFill>
        <p:spPr>
          <a:xfrm>
            <a:off x="7244150" y="3220335"/>
            <a:ext cx="2140498" cy="2855496"/>
          </a:xfrm>
        </p:spPr>
      </p:pic>
      <p:pic>
        <p:nvPicPr>
          <p:cNvPr id="25" name="Picture 24" descr="A picture containing food, vegetable, plastic, fresh&#10;&#10;Description automatically generated">
            <a:extLst>
              <a:ext uri="{FF2B5EF4-FFF2-40B4-BE49-F238E27FC236}">
                <a16:creationId xmlns:a16="http://schemas.microsoft.com/office/drawing/2014/main" id="{33C86D71-6DE0-1D48-1702-929C39481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384" y="3238383"/>
            <a:ext cx="2683736" cy="2855495"/>
          </a:xfrm>
          <a:prstGeom prst="rect">
            <a:avLst/>
          </a:prstGeom>
        </p:spPr>
      </p:pic>
      <p:pic>
        <p:nvPicPr>
          <p:cNvPr id="5" name="Picture 4" descr="A picture containing tree, plant, garden&#10;&#10;Description automatically generated">
            <a:extLst>
              <a:ext uri="{FF2B5EF4-FFF2-40B4-BE49-F238E27FC236}">
                <a16:creationId xmlns:a16="http://schemas.microsoft.com/office/drawing/2014/main" id="{75FE8C56-5FE4-655E-A202-583F168BD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5726" y="1607239"/>
            <a:ext cx="5218922" cy="1503434"/>
          </a:xfrm>
          <a:prstGeom prst="rect">
            <a:avLst/>
          </a:prstGeom>
        </p:spPr>
      </p:pic>
      <p:pic>
        <p:nvPicPr>
          <p:cNvPr id="7" name="Picture 6" descr="A picture containing vegetable, cucumber, fresh, arranged&#10;&#10;Description automatically generated">
            <a:extLst>
              <a:ext uri="{FF2B5EF4-FFF2-40B4-BE49-F238E27FC236}">
                <a16:creationId xmlns:a16="http://schemas.microsoft.com/office/drawing/2014/main" id="{2EA7F408-16BC-3C5F-78F6-67C06AFEA5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280095" y="3595322"/>
            <a:ext cx="2855495" cy="2141621"/>
          </a:xfrm>
          <a:prstGeom prst="rect">
            <a:avLst/>
          </a:prstGeom>
        </p:spPr>
      </p:pic>
      <p:pic>
        <p:nvPicPr>
          <p:cNvPr id="9" name="Picture 8" descr="A picture containing tree, outdoor, ground, person&#10;&#10;Description automatically generated">
            <a:extLst>
              <a:ext uri="{FF2B5EF4-FFF2-40B4-BE49-F238E27FC236}">
                <a16:creationId xmlns:a16="http://schemas.microsoft.com/office/drawing/2014/main" id="{0CAB8460-E85E-6C33-0936-6D02CF08AE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5613" y="3238384"/>
            <a:ext cx="2141621" cy="2855495"/>
          </a:xfrm>
          <a:prstGeom prst="rect">
            <a:avLst/>
          </a:prstGeom>
        </p:spPr>
      </p:pic>
      <p:pic>
        <p:nvPicPr>
          <p:cNvPr id="12" name="Picture 11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F2876BCF-AD18-90A6-AD13-1EEE49B025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0678" y="1604155"/>
            <a:ext cx="2683736" cy="1509602"/>
          </a:xfrm>
          <a:prstGeom prst="rect">
            <a:avLst/>
          </a:prstGeom>
        </p:spPr>
      </p:pic>
      <p:pic>
        <p:nvPicPr>
          <p:cNvPr id="15" name="Picture 14" descr="A picture containing flower, plant, sunflower&#10;&#10;Description automatically generated">
            <a:extLst>
              <a:ext uri="{FF2B5EF4-FFF2-40B4-BE49-F238E27FC236}">
                <a16:creationId xmlns:a16="http://schemas.microsoft.com/office/drawing/2014/main" id="{7F225067-0EDD-2952-D828-D3A3C8FB02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9093741" y="3577273"/>
            <a:ext cx="2855495" cy="2141621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A93E4C6-622B-E14B-43DB-108D83C1B50D}"/>
              </a:ext>
            </a:extLst>
          </p:cNvPr>
          <p:cNvSpPr txBox="1">
            <a:spLocks/>
          </p:cNvSpPr>
          <p:nvPr/>
        </p:nvSpPr>
        <p:spPr>
          <a:xfrm>
            <a:off x="167478" y="1143583"/>
            <a:ext cx="3478091" cy="159411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85750" indent="-285750" algn="l" defTabSz="914400" rtl="0" eaLnBrk="1" latinLnBrk="0" hangingPunct="1">
              <a:lnSpc>
                <a:spcPct val="150000"/>
              </a:lnSpc>
              <a:spcBef>
                <a:spcPts val="1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500" b="1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1500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1400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1400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1400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Organically grown vegetables, fruits, spices, and flowers</a:t>
            </a:r>
          </a:p>
          <a:p>
            <a:r>
              <a:rPr lang="en-US" dirty="0"/>
              <a:t>No pesticides or fertilizers</a:t>
            </a:r>
          </a:p>
        </p:txBody>
      </p:sp>
    </p:spTree>
    <p:extLst>
      <p:ext uri="{BB962C8B-B14F-4D97-AF65-F5344CB8AC3E}">
        <p14:creationId xmlns:p14="http://schemas.microsoft.com/office/powerpoint/2010/main" val="40626398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40E3364-4572-4BAC-8DF0-6796C76CD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11" y="222436"/>
            <a:ext cx="5058209" cy="673405"/>
          </a:xfrm>
        </p:spPr>
        <p:txBody>
          <a:bodyPr/>
          <a:lstStyle/>
          <a:p>
            <a:r>
              <a:rPr lang="en-US" dirty="0"/>
              <a:t>Organic Honey</a:t>
            </a:r>
          </a:p>
        </p:txBody>
      </p:sp>
      <p:pic>
        <p:nvPicPr>
          <p:cNvPr id="12" name="Content Placeholder 11" descr="A hand holding a light bulb&#10;&#10;Description automatically generated with low confidence">
            <a:extLst>
              <a:ext uri="{FF2B5EF4-FFF2-40B4-BE49-F238E27FC236}">
                <a16:creationId xmlns:a16="http://schemas.microsoft.com/office/drawing/2014/main" id="{5B58A4AA-ABCD-1F61-1E64-DCCFC37CB0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136" y="3195862"/>
            <a:ext cx="3517900" cy="2715204"/>
          </a:xfrm>
        </p:spPr>
      </p:pic>
      <p:pic>
        <p:nvPicPr>
          <p:cNvPr id="9" name="Content Placeholder 8" descr="A picture containing text, grass, outdoor, plant&#10;&#10;Description automatically generated">
            <a:extLst>
              <a:ext uri="{FF2B5EF4-FFF2-40B4-BE49-F238E27FC236}">
                <a16:creationId xmlns:a16="http://schemas.microsoft.com/office/drawing/2014/main" id="{F75305CB-0EA2-49AB-FA62-F1E8A010EC45}"/>
              </a:ext>
            </a:extLst>
          </p:cNvPr>
          <p:cNvPicPr>
            <a:picLocks noGrp="1" noChangeAspect="1"/>
          </p:cNvPicPr>
          <p:nvPr>
            <p:ph idx="17"/>
          </p:nvPr>
        </p:nvPicPr>
        <p:blipFill>
          <a:blip r:embed="rId3"/>
          <a:stretch>
            <a:fillRect/>
          </a:stretch>
        </p:blipFill>
        <p:spPr>
          <a:xfrm rot="5400000">
            <a:off x="3396796" y="1806851"/>
            <a:ext cx="4690532" cy="3517899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2E7D3F4-6B31-70A7-BC86-97728ACE134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192087" y="1094201"/>
            <a:ext cx="3423402" cy="1991899"/>
          </a:xfrm>
        </p:spPr>
        <p:txBody>
          <a:bodyPr/>
          <a:lstStyle/>
          <a:p>
            <a:r>
              <a:rPr lang="en-US" dirty="0"/>
              <a:t>5 bee colonies</a:t>
            </a:r>
          </a:p>
          <a:p>
            <a:r>
              <a:rPr lang="en-US" dirty="0"/>
              <a:t>11 acres devoted to supporting Bees</a:t>
            </a:r>
          </a:p>
          <a:p>
            <a:r>
              <a:rPr lang="en-US" dirty="0"/>
              <a:t>We seed clover annually</a:t>
            </a:r>
          </a:p>
        </p:txBody>
      </p:sp>
      <p:pic>
        <p:nvPicPr>
          <p:cNvPr id="3" name="Picture 2" descr="A bee on a sunflower&#10;&#10;Description automatically generated">
            <a:extLst>
              <a:ext uri="{FF2B5EF4-FFF2-40B4-BE49-F238E27FC236}">
                <a16:creationId xmlns:a16="http://schemas.microsoft.com/office/drawing/2014/main" id="{424C85C5-5CF0-7F4E-6DEF-0AE8240281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4089" y="1220534"/>
            <a:ext cx="3517899" cy="469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879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40E3364-4572-4BAC-8DF0-6796C76CD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11" y="222436"/>
            <a:ext cx="5058209" cy="673405"/>
          </a:xfrm>
        </p:spPr>
        <p:txBody>
          <a:bodyPr/>
          <a:lstStyle/>
          <a:p>
            <a:r>
              <a:rPr lang="en-US" dirty="0"/>
              <a:t>Native Plants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F27E7-F250-E0D3-4697-C39A87B92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798" y="986591"/>
            <a:ext cx="2911068" cy="254467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Native plants are important because they provide food and housing for local wildlife</a:t>
            </a:r>
          </a:p>
          <a:p>
            <a:r>
              <a:rPr lang="en-US" dirty="0"/>
              <a:t>We have Oak, Holly, Beech, Birch, Elm, sunflowers, Milkweed, Echinacea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Content Placeholder 18" descr="A picture containing tree, plant&#10;&#10;Description automatically generated">
            <a:extLst>
              <a:ext uri="{FF2B5EF4-FFF2-40B4-BE49-F238E27FC236}">
                <a16:creationId xmlns:a16="http://schemas.microsoft.com/office/drawing/2014/main" id="{4F726D07-783A-DE27-4ABA-1F73DCCB20AB}"/>
              </a:ext>
            </a:extLst>
          </p:cNvPr>
          <p:cNvPicPr>
            <a:picLocks noGrp="1" noChangeAspect="1"/>
          </p:cNvPicPr>
          <p:nvPr>
            <p:ph idx="17"/>
          </p:nvPr>
        </p:nvPicPr>
        <p:blipFill>
          <a:blip r:embed="rId2"/>
          <a:stretch>
            <a:fillRect/>
          </a:stretch>
        </p:blipFill>
        <p:spPr>
          <a:xfrm rot="5400000">
            <a:off x="8579360" y="1472366"/>
            <a:ext cx="3886200" cy="2914650"/>
          </a:xfrm>
        </p:spPr>
      </p:pic>
      <p:pic>
        <p:nvPicPr>
          <p:cNvPr id="21" name="Content Placeholder 20" descr="A picture containing tree, outdoor, plant, beech&#10;&#10;Description automatically generated">
            <a:extLst>
              <a:ext uri="{FF2B5EF4-FFF2-40B4-BE49-F238E27FC236}">
                <a16:creationId xmlns:a16="http://schemas.microsoft.com/office/drawing/2014/main" id="{F43B304A-0D20-5CDA-3E0F-9BA52C4A7C53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3"/>
          <a:stretch>
            <a:fillRect/>
          </a:stretch>
        </p:blipFill>
        <p:spPr>
          <a:xfrm rot="5400000">
            <a:off x="2898516" y="1472366"/>
            <a:ext cx="3886200" cy="2914650"/>
          </a:xfrm>
        </p:spPr>
      </p:pic>
      <p:pic>
        <p:nvPicPr>
          <p:cNvPr id="6" name="Picture 5" descr="A blue bird flying&#10;&#10;Description automatically generated with low confidence">
            <a:extLst>
              <a:ext uri="{FF2B5EF4-FFF2-40B4-BE49-F238E27FC236}">
                <a16:creationId xmlns:a16="http://schemas.microsoft.com/office/drawing/2014/main" id="{75C21F8F-E59C-29DB-154D-43A7A15F5E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98" y="3486151"/>
            <a:ext cx="3392469" cy="2626367"/>
          </a:xfrm>
          <a:prstGeom prst="rect">
            <a:avLst/>
          </a:prstGeom>
        </p:spPr>
      </p:pic>
      <p:pic>
        <p:nvPicPr>
          <p:cNvPr id="4" name="Picture 3" descr="A bird on a branch&#10;&#10;Description automatically generated with medium confidence">
            <a:extLst>
              <a:ext uri="{FF2B5EF4-FFF2-40B4-BE49-F238E27FC236}">
                <a16:creationId xmlns:a16="http://schemas.microsoft.com/office/drawing/2014/main" id="{E38746DE-0830-E661-0E47-E122F8396C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0485" y="1907481"/>
            <a:ext cx="3063106" cy="420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259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8628FA48-B05A-4DB8-9410-A9C9B08E96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5359" y="3637127"/>
            <a:ext cx="10065679" cy="1493765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1272A210-0893-431A-8A94-D650D4DBA5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3836" y="5023536"/>
            <a:ext cx="10065679" cy="569873"/>
          </a:xfrm>
        </p:spPr>
        <p:txBody>
          <a:bodyPr/>
          <a:lstStyle/>
          <a:p>
            <a:r>
              <a:rPr lang="en-US" dirty="0"/>
              <a:t>Diane &amp; John Burke| dburke.yoga@gmail.com </a:t>
            </a:r>
          </a:p>
        </p:txBody>
      </p:sp>
      <p:pic>
        <p:nvPicPr>
          <p:cNvPr id="16" name="Picture Placeholder 15" descr="A picture containing tree, outdoor, old, plant&#10;&#10;Description automatically generated">
            <a:extLst>
              <a:ext uri="{FF2B5EF4-FFF2-40B4-BE49-F238E27FC236}">
                <a16:creationId xmlns:a16="http://schemas.microsoft.com/office/drawing/2014/main" id="{B955CD5F-5719-2DF2-765A-8D6215EFFEA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2087" r="12087"/>
          <a:stretch>
            <a:fillRect/>
          </a:stretch>
        </p:blipFill>
        <p:spPr>
          <a:xfrm rot="5400000">
            <a:off x="8859827" y="640130"/>
            <a:ext cx="2476500" cy="2449513"/>
          </a:xfrm>
        </p:spPr>
      </p:pic>
      <p:pic>
        <p:nvPicPr>
          <p:cNvPr id="18" name="Picture Placeholder 17" descr="A picture containing tree, outdoor, plant&#10;&#10;Description automatically generated">
            <a:extLst>
              <a:ext uri="{FF2B5EF4-FFF2-40B4-BE49-F238E27FC236}">
                <a16:creationId xmlns:a16="http://schemas.microsoft.com/office/drawing/2014/main" id="{EAAB410C-C816-CBD4-A888-104F66D2758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2111" r="12111"/>
          <a:stretch>
            <a:fillRect/>
          </a:stretch>
        </p:blipFill>
        <p:spPr>
          <a:xfrm rot="5400000">
            <a:off x="751487" y="639336"/>
            <a:ext cx="2476500" cy="2451100"/>
          </a:xfrm>
        </p:spPr>
      </p:pic>
      <p:pic>
        <p:nvPicPr>
          <p:cNvPr id="20" name="Picture Placeholder 19" descr="A picture containing building, indoor, step, wood&#10;&#10;Description automatically generated">
            <a:extLst>
              <a:ext uri="{FF2B5EF4-FFF2-40B4-BE49-F238E27FC236}">
                <a16:creationId xmlns:a16="http://schemas.microsoft.com/office/drawing/2014/main" id="{0D31733B-D33B-12D6-091F-3F103735DE0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l="12087" r="12087"/>
          <a:stretch>
            <a:fillRect/>
          </a:stretch>
        </p:blipFill>
        <p:spPr>
          <a:xfrm rot="5400000">
            <a:off x="3454796" y="640130"/>
            <a:ext cx="2476500" cy="2449513"/>
          </a:xfrm>
        </p:spPr>
      </p:pic>
      <p:pic>
        <p:nvPicPr>
          <p:cNvPr id="22" name="Picture Placeholder 21" descr="A picture containing tree&#10;&#10;Description automatically generated">
            <a:extLst>
              <a:ext uri="{FF2B5EF4-FFF2-40B4-BE49-F238E27FC236}">
                <a16:creationId xmlns:a16="http://schemas.microsoft.com/office/drawing/2014/main" id="{83D32C23-43CC-0909-659B-5EA44FC4794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 l="22157" r="22157"/>
          <a:stretch>
            <a:fillRect/>
          </a:stretch>
        </p:blipFill>
        <p:spPr>
          <a:xfrm>
            <a:off x="6188853" y="626636"/>
            <a:ext cx="2449512" cy="2476500"/>
          </a:xfrm>
        </p:spPr>
      </p:pic>
    </p:spTree>
    <p:extLst>
      <p:ext uri="{BB962C8B-B14F-4D97-AF65-F5344CB8AC3E}">
        <p14:creationId xmlns:p14="http://schemas.microsoft.com/office/powerpoint/2010/main" val="59131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23" descr="Drawing board with plans">
            <a:extLst>
              <a:ext uri="{FF2B5EF4-FFF2-40B4-BE49-F238E27FC236}">
                <a16:creationId xmlns:a16="http://schemas.microsoft.com/office/drawing/2014/main" id="{57347C71-A025-4239-BE2E-2992DCF014C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0671" y="0"/>
            <a:ext cx="3000249" cy="3382963"/>
          </a:xfrm>
        </p:spPr>
      </p:pic>
      <p:sp>
        <p:nvSpPr>
          <p:cNvPr id="65" name="Title 64">
            <a:extLst>
              <a:ext uri="{FF2B5EF4-FFF2-40B4-BE49-F238E27FC236}">
                <a16:creationId xmlns:a16="http://schemas.microsoft.com/office/drawing/2014/main" id="{A02D195B-D3D3-425B-A077-63F32D782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3656" y="279792"/>
            <a:ext cx="7777824" cy="986304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EA2EEAC-45AF-4B25-A661-594C6F81A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5147" y="1639615"/>
            <a:ext cx="4817441" cy="4537348"/>
          </a:xfrm>
        </p:spPr>
        <p:txBody>
          <a:bodyPr/>
          <a:lstStyle/>
          <a:p>
            <a:r>
              <a:rPr lang="en-US" dirty="0"/>
              <a:t>5 Principles of Passive House</a:t>
            </a:r>
          </a:p>
          <a:p>
            <a:r>
              <a:rPr lang="en-US" dirty="0"/>
              <a:t>How is it working so far?</a:t>
            </a:r>
          </a:p>
          <a:p>
            <a:r>
              <a:rPr lang="en-US" dirty="0"/>
              <a:t>Living in it</a:t>
            </a:r>
          </a:p>
          <a:p>
            <a:r>
              <a:rPr lang="en-US" dirty="0"/>
              <a:t>Organic Garden&amp; Native Plants</a:t>
            </a:r>
          </a:p>
          <a:p>
            <a:r>
              <a:rPr lang="en-US" dirty="0"/>
              <a:t>Q&amp;A</a:t>
            </a:r>
          </a:p>
        </p:txBody>
      </p: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51E41ABE-2085-4E21-B4B6-F01CB466D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13" y="6356350"/>
            <a:ext cx="6291108" cy="365125"/>
          </a:xfrm>
        </p:spPr>
        <p:txBody>
          <a:bodyPr/>
          <a:lstStyle/>
          <a:p>
            <a:pPr lvl="0"/>
            <a:r>
              <a:rPr lang="en-US" noProof="0" dirty="0"/>
              <a:t>Presentation title</a:t>
            </a:r>
          </a:p>
        </p:txBody>
      </p:sp>
      <p:pic>
        <p:nvPicPr>
          <p:cNvPr id="5" name="Picture Placeholder 4" descr="A picture containing sky, outdoor, tree, dirt&#10;&#10;Description automatically generated">
            <a:extLst>
              <a:ext uri="{FF2B5EF4-FFF2-40B4-BE49-F238E27FC236}">
                <a16:creationId xmlns:a16="http://schemas.microsoft.com/office/drawing/2014/main" id="{28AD9E8C-DAFD-22E3-6EAD-2B795C47C22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4569" b="14569"/>
          <a:stretch>
            <a:fillRect/>
          </a:stretch>
        </p:blipFill>
        <p:spPr/>
      </p:pic>
      <p:pic>
        <p:nvPicPr>
          <p:cNvPr id="14" name="Picture Placeholder 13" descr="A picture containing tree, outdoor, old, plant&#10;&#10;Description automatically generated">
            <a:extLst>
              <a:ext uri="{FF2B5EF4-FFF2-40B4-BE49-F238E27FC236}">
                <a16:creationId xmlns:a16="http://schemas.microsoft.com/office/drawing/2014/main" id="{EE37DEB6-93EF-2949-1204-F2FC6F9525A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29199" r="29199"/>
          <a:stretch>
            <a:fillRect/>
          </a:stretch>
        </p:blipFill>
        <p:spPr>
          <a:xfrm rot="5400000">
            <a:off x="1357313" y="2119313"/>
            <a:ext cx="3381375" cy="6096000"/>
          </a:xfrm>
        </p:spPr>
      </p:pic>
    </p:spTree>
    <p:extLst>
      <p:ext uri="{BB962C8B-B14F-4D97-AF65-F5344CB8AC3E}">
        <p14:creationId xmlns:p14="http://schemas.microsoft.com/office/powerpoint/2010/main" val="2227151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FFB8AAD-42F2-4027-ACDF-AADA9E7DD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3" y="476086"/>
            <a:ext cx="10904435" cy="689608"/>
          </a:xfrm>
        </p:spPr>
        <p:txBody>
          <a:bodyPr/>
          <a:lstStyle/>
          <a:p>
            <a:r>
              <a:rPr lang="en-US" dirty="0"/>
              <a:t>5 Principles of Passive House</a:t>
            </a:r>
          </a:p>
        </p:txBody>
      </p:sp>
      <p:graphicFrame>
        <p:nvGraphicFramePr>
          <p:cNvPr id="24" name="Content Placeholder 4">
            <a:extLst>
              <a:ext uri="{FF2B5EF4-FFF2-40B4-BE49-F238E27FC236}">
                <a16:creationId xmlns:a16="http://schemas.microsoft.com/office/drawing/2014/main" id="{5577545F-F8B8-4B15-A935-C7074CB50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744374617"/>
              </p:ext>
            </p:extLst>
          </p:nvPr>
        </p:nvGraphicFramePr>
        <p:xfrm>
          <a:off x="266330" y="1619251"/>
          <a:ext cx="11620870" cy="4762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63540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40E3364-4572-4BAC-8DF0-6796C76CD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11" y="222436"/>
            <a:ext cx="5058209" cy="673405"/>
          </a:xfrm>
        </p:spPr>
        <p:txBody>
          <a:bodyPr/>
          <a:lstStyle/>
          <a:p>
            <a:r>
              <a:rPr lang="en-US" dirty="0"/>
              <a:t>No Thermal Bridging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9A02EB5-5B15-477E-ABD7-BD402EFF761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78724" y="1147552"/>
            <a:ext cx="6953834" cy="465155"/>
          </a:xfrm>
        </p:spPr>
        <p:txBody>
          <a:bodyPr/>
          <a:lstStyle/>
          <a:p>
            <a:r>
              <a:rPr lang="en-US" dirty="0"/>
              <a:t>Walls 18” thick, Packed cellulose insulation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78DCEBE9-E50F-4C10-BAFC-209FCC0EE4D9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878724" y="1570121"/>
            <a:ext cx="5756609" cy="465155"/>
          </a:xfrm>
        </p:spPr>
        <p:txBody>
          <a:bodyPr/>
          <a:lstStyle/>
          <a:p>
            <a:r>
              <a:rPr lang="en-US" dirty="0"/>
              <a:t>Foundation 5’ deep and insulated</a:t>
            </a:r>
          </a:p>
        </p:txBody>
      </p:sp>
      <p:pic>
        <p:nvPicPr>
          <p:cNvPr id="8" name="Content Placeholder 7" descr="A picture containing tree, outdoor, wood&#10;&#10;Description automatically generated">
            <a:extLst>
              <a:ext uri="{FF2B5EF4-FFF2-40B4-BE49-F238E27FC236}">
                <a16:creationId xmlns:a16="http://schemas.microsoft.com/office/drawing/2014/main" id="{6E2E5898-2C48-30CE-F6B2-FC1C57BA6F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547103" y="2461210"/>
            <a:ext cx="3230479" cy="2422859"/>
          </a:xfrm>
        </p:spPr>
      </p:pic>
      <p:pic>
        <p:nvPicPr>
          <p:cNvPr id="19" name="Content Placeholder 18" descr="A picture containing tree, outdoor, nature&#10;&#10;Description automatically generated">
            <a:extLst>
              <a:ext uri="{FF2B5EF4-FFF2-40B4-BE49-F238E27FC236}">
                <a16:creationId xmlns:a16="http://schemas.microsoft.com/office/drawing/2014/main" id="{692705DE-90A9-9034-E94C-50A8251C54D7}"/>
              </a:ext>
            </a:extLst>
          </p:cNvPr>
          <p:cNvPicPr>
            <a:picLocks noGrp="1" noChangeAspect="1"/>
          </p:cNvPicPr>
          <p:nvPr>
            <p:ph idx="17"/>
          </p:nvPr>
        </p:nvPicPr>
        <p:blipFill>
          <a:blip r:embed="rId3"/>
          <a:stretch>
            <a:fillRect/>
          </a:stretch>
        </p:blipFill>
        <p:spPr>
          <a:xfrm rot="5400000">
            <a:off x="3050506" y="2461208"/>
            <a:ext cx="3230478" cy="2422859"/>
          </a:xfrm>
        </p:spPr>
      </p:pic>
      <p:pic>
        <p:nvPicPr>
          <p:cNvPr id="23" name="Content Placeholder 22" descr="A sign on a tree&#10;&#10;Description automatically generated with low confidence">
            <a:extLst>
              <a:ext uri="{FF2B5EF4-FFF2-40B4-BE49-F238E27FC236}">
                <a16:creationId xmlns:a16="http://schemas.microsoft.com/office/drawing/2014/main" id="{CD2EB6F7-7A4F-42B8-9DE4-1187D0296262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4"/>
          <a:stretch>
            <a:fillRect/>
          </a:stretch>
        </p:blipFill>
        <p:spPr>
          <a:xfrm rot="5400000">
            <a:off x="5553907" y="2461209"/>
            <a:ext cx="3230480" cy="2422860"/>
          </a:xfrm>
        </p:spPr>
      </p:pic>
      <p:pic>
        <p:nvPicPr>
          <p:cNvPr id="25" name="Picture 24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77A4DAB8-9804-70D1-5B8A-A2036CD944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 flipV="1">
            <a:off x="8057309" y="2461210"/>
            <a:ext cx="3230483" cy="24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940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40E3364-4572-4BAC-8DF0-6796C76CD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11" y="222436"/>
            <a:ext cx="5058209" cy="673405"/>
          </a:xfrm>
        </p:spPr>
        <p:txBody>
          <a:bodyPr/>
          <a:lstStyle/>
          <a:p>
            <a:r>
              <a:rPr lang="en-US" dirty="0"/>
              <a:t>Superior Windows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9A02EB5-5B15-477E-ABD7-BD402EFF761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27537" y="1263805"/>
            <a:ext cx="6330363" cy="465155"/>
          </a:xfrm>
        </p:spPr>
        <p:txBody>
          <a:bodyPr/>
          <a:lstStyle/>
          <a:p>
            <a:r>
              <a:rPr lang="en-US" dirty="0"/>
              <a:t>Triple Pane Windows</a:t>
            </a:r>
          </a:p>
        </p:txBody>
      </p:sp>
      <p:pic>
        <p:nvPicPr>
          <p:cNvPr id="28" name="Content Placeholder 27" descr="A picture containing window, indoor, building, plant&#10;&#10;Description automatically generated">
            <a:extLst>
              <a:ext uri="{FF2B5EF4-FFF2-40B4-BE49-F238E27FC236}">
                <a16:creationId xmlns:a16="http://schemas.microsoft.com/office/drawing/2014/main" id="{438218B8-7828-5B0F-6F27-4A6EA21D5959}"/>
              </a:ext>
            </a:extLst>
          </p:cNvPr>
          <p:cNvPicPr>
            <a:picLocks noGrp="1" noChangeAspect="1"/>
          </p:cNvPicPr>
          <p:nvPr>
            <p:ph idx="18"/>
          </p:nvPr>
        </p:nvPicPr>
        <p:blipFill>
          <a:blip r:embed="rId2"/>
          <a:stretch>
            <a:fillRect/>
          </a:stretch>
        </p:blipFill>
        <p:spPr>
          <a:xfrm>
            <a:off x="3442190" y="2057400"/>
            <a:ext cx="2086922" cy="3886201"/>
          </a:xfrm>
        </p:spPr>
      </p:pic>
      <p:pic>
        <p:nvPicPr>
          <p:cNvPr id="32" name="Picture 31" descr="A window with snow outside&#10;&#10;Description automatically generated with low confidence">
            <a:extLst>
              <a:ext uri="{FF2B5EF4-FFF2-40B4-BE49-F238E27FC236}">
                <a16:creationId xmlns:a16="http://schemas.microsoft.com/office/drawing/2014/main" id="{93AFBA40-70FB-CA82-AA83-0BB9AF539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1762" y="2543175"/>
            <a:ext cx="3886202" cy="2914652"/>
          </a:xfrm>
          <a:prstGeom prst="rect">
            <a:avLst/>
          </a:prstGeom>
        </p:spPr>
      </p:pic>
      <p:pic>
        <p:nvPicPr>
          <p:cNvPr id="34" name="Picture 33" descr="A picture containing window&#10;&#10;Description automatically generated">
            <a:extLst>
              <a:ext uri="{FF2B5EF4-FFF2-40B4-BE49-F238E27FC236}">
                <a16:creationId xmlns:a16="http://schemas.microsoft.com/office/drawing/2014/main" id="{A70CF660-B73B-C3F2-D0C3-20EC54D0CF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6695" y="2057400"/>
            <a:ext cx="2357003" cy="3892245"/>
          </a:xfrm>
          <a:prstGeom prst="rect">
            <a:avLst/>
          </a:prstGeom>
        </p:spPr>
      </p:pic>
      <p:pic>
        <p:nvPicPr>
          <p:cNvPr id="36" name="Picture 35" descr="Text, whiteboard&#10;&#10;Description automatically generated">
            <a:extLst>
              <a:ext uri="{FF2B5EF4-FFF2-40B4-BE49-F238E27FC236}">
                <a16:creationId xmlns:a16="http://schemas.microsoft.com/office/drawing/2014/main" id="{707E3464-0D19-A223-4A12-1F03B72842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1281" y="2057400"/>
            <a:ext cx="4200339" cy="2635491"/>
          </a:xfrm>
          <a:prstGeom prst="rect">
            <a:avLst/>
          </a:prstGeom>
        </p:spPr>
      </p:pic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4652D652-01C5-BA08-C596-321FE3618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9802" y="4813081"/>
            <a:ext cx="4031818" cy="1303634"/>
          </a:xfrm>
        </p:spPr>
        <p:txBody>
          <a:bodyPr>
            <a:normAutofit/>
          </a:bodyPr>
          <a:lstStyle/>
          <a:p>
            <a:r>
              <a:rPr lang="en-US" dirty="0"/>
              <a:t>Double Pane = 3.4 R value</a:t>
            </a:r>
          </a:p>
          <a:p>
            <a:r>
              <a:rPr lang="en-US" dirty="0"/>
              <a:t>Triple Pane = 7.5 R value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957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40E3364-4572-4BAC-8DF0-6796C76CD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11" y="222436"/>
            <a:ext cx="6509159" cy="673405"/>
          </a:xfrm>
        </p:spPr>
        <p:txBody>
          <a:bodyPr>
            <a:normAutofit/>
          </a:bodyPr>
          <a:lstStyle/>
          <a:p>
            <a:r>
              <a:rPr lang="en-US" dirty="0"/>
              <a:t>Energy Recovery Ventilation (ERV)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9A02EB5-5B15-477E-ABD7-BD402EFF761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72801" y="1461156"/>
            <a:ext cx="1571751" cy="465155"/>
          </a:xfrm>
        </p:spPr>
        <p:txBody>
          <a:bodyPr/>
          <a:lstStyle/>
          <a:p>
            <a:r>
              <a:rPr lang="en-US" dirty="0"/>
              <a:t>ERV unit</a:t>
            </a:r>
          </a:p>
        </p:txBody>
      </p:sp>
      <p:pic>
        <p:nvPicPr>
          <p:cNvPr id="5" name="Content Placeholder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7C6CCFB7-DEA9-E9B2-A940-0E37EFB384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801" y="2174446"/>
            <a:ext cx="2963665" cy="2528183"/>
          </a:xfrm>
        </p:spPr>
      </p:pic>
      <p:pic>
        <p:nvPicPr>
          <p:cNvPr id="18" name="Content Placeholder 17" descr="A picture containing microwave, indoor, oven, appliance&#10;&#10;Description automatically generated">
            <a:extLst>
              <a:ext uri="{FF2B5EF4-FFF2-40B4-BE49-F238E27FC236}">
                <a16:creationId xmlns:a16="http://schemas.microsoft.com/office/drawing/2014/main" id="{6B2738A7-5DB9-6FC5-A507-643625520F7E}"/>
              </a:ext>
            </a:extLst>
          </p:cNvPr>
          <p:cNvPicPr>
            <a:picLocks noGrp="1" noChangeAspect="1"/>
          </p:cNvPicPr>
          <p:nvPr>
            <p:ph idx="17"/>
          </p:nvPr>
        </p:nvPicPr>
        <p:blipFill>
          <a:blip r:embed="rId3"/>
          <a:stretch>
            <a:fillRect/>
          </a:stretch>
        </p:blipFill>
        <p:spPr>
          <a:xfrm>
            <a:off x="3272291" y="2174446"/>
            <a:ext cx="2544219" cy="2528183"/>
          </a:xfrm>
        </p:spPr>
      </p:pic>
      <p:pic>
        <p:nvPicPr>
          <p:cNvPr id="21" name="Picture 20" descr="Table, Excel&#10;&#10;Description automatically generated">
            <a:extLst>
              <a:ext uri="{FF2B5EF4-FFF2-40B4-BE49-F238E27FC236}">
                <a16:creationId xmlns:a16="http://schemas.microsoft.com/office/drawing/2014/main" id="{C3A39637-C471-1594-94CC-04BD3FA981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9122" y="2101933"/>
            <a:ext cx="3838178" cy="2522491"/>
          </a:xfrm>
          <a:prstGeom prst="rect">
            <a:avLst/>
          </a:prstGeom>
        </p:spPr>
      </p:pic>
      <p:pic>
        <p:nvPicPr>
          <p:cNvPr id="24" name="Picture 2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D784047-4AB7-D17D-1E0B-32B2B8A54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2335" y="1759356"/>
            <a:ext cx="2020962" cy="4376057"/>
          </a:xfrm>
          <a:prstGeom prst="rect">
            <a:avLst/>
          </a:prstGeom>
        </p:spPr>
      </p:pic>
      <p:sp>
        <p:nvSpPr>
          <p:cNvPr id="25" name="Content Placeholder 11">
            <a:extLst>
              <a:ext uri="{FF2B5EF4-FFF2-40B4-BE49-F238E27FC236}">
                <a16:creationId xmlns:a16="http://schemas.microsoft.com/office/drawing/2014/main" id="{C0DA0DF3-28B7-BFF2-D706-684B63200054}"/>
              </a:ext>
            </a:extLst>
          </p:cNvPr>
          <p:cNvSpPr txBox="1">
            <a:spLocks/>
          </p:cNvSpPr>
          <p:nvPr/>
        </p:nvSpPr>
        <p:spPr>
          <a:xfrm>
            <a:off x="3272291" y="1066001"/>
            <a:ext cx="2181983" cy="15152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b="1" kern="1200" spc="150" baseline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1500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1400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1400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1400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Zehnder </a:t>
            </a:r>
            <a:r>
              <a:rPr lang="en-US" dirty="0" err="1"/>
              <a:t>ComfoAir</a:t>
            </a:r>
            <a:endParaRPr lang="en-US" dirty="0"/>
          </a:p>
        </p:txBody>
      </p:sp>
      <p:sp>
        <p:nvSpPr>
          <p:cNvPr id="26" name="Content Placeholder 11">
            <a:extLst>
              <a:ext uri="{FF2B5EF4-FFF2-40B4-BE49-F238E27FC236}">
                <a16:creationId xmlns:a16="http://schemas.microsoft.com/office/drawing/2014/main" id="{3999F8B6-52B7-BDFF-33A8-F4A2EB14037F}"/>
              </a:ext>
            </a:extLst>
          </p:cNvPr>
          <p:cNvSpPr txBox="1">
            <a:spLocks/>
          </p:cNvSpPr>
          <p:nvPr/>
        </p:nvSpPr>
        <p:spPr>
          <a:xfrm>
            <a:off x="8109122" y="1118163"/>
            <a:ext cx="3458963" cy="4651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b="1" kern="1200" spc="150" baseline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1500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1400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1400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1400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ERV Efficiency</a:t>
            </a:r>
          </a:p>
        </p:txBody>
      </p:sp>
      <p:sp>
        <p:nvSpPr>
          <p:cNvPr id="27" name="Content Placeholder 11">
            <a:extLst>
              <a:ext uri="{FF2B5EF4-FFF2-40B4-BE49-F238E27FC236}">
                <a16:creationId xmlns:a16="http://schemas.microsoft.com/office/drawing/2014/main" id="{16B5C7FC-797F-1821-D3B2-B5D93CFD1403}"/>
              </a:ext>
            </a:extLst>
          </p:cNvPr>
          <p:cNvSpPr txBox="1">
            <a:spLocks/>
          </p:cNvSpPr>
          <p:nvPr/>
        </p:nvSpPr>
        <p:spPr>
          <a:xfrm>
            <a:off x="5957878" y="1112534"/>
            <a:ext cx="2181983" cy="4651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5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b="1" kern="1200" spc="150" baseline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1500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1400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1400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1400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Zehnder App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7678FE82-3AE5-1BA8-09E7-C04CDEA603A9}"/>
              </a:ext>
            </a:extLst>
          </p:cNvPr>
          <p:cNvSpPr txBox="1">
            <a:spLocks/>
          </p:cNvSpPr>
          <p:nvPr/>
        </p:nvSpPr>
        <p:spPr>
          <a:xfrm>
            <a:off x="172801" y="4848726"/>
            <a:ext cx="5643709" cy="12091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914400" rtl="0" eaLnBrk="1" latinLnBrk="0" hangingPunct="1">
              <a:lnSpc>
                <a:spcPct val="150000"/>
              </a:lnSpc>
              <a:spcBef>
                <a:spcPts val="1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500" b="1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1500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1400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1400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2"/>
              </a:buClr>
              <a:buFontTx/>
              <a:buNone/>
              <a:defRPr sz="1400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ERV recovers about 90% of heat/cool temp</a:t>
            </a:r>
          </a:p>
          <a:p>
            <a:r>
              <a:rPr lang="en-US" dirty="0"/>
              <a:t>Also controls humidity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413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40E3364-4572-4BAC-8DF0-6796C76CD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11" y="222436"/>
            <a:ext cx="6509159" cy="673405"/>
          </a:xfrm>
        </p:spPr>
        <p:txBody>
          <a:bodyPr>
            <a:normAutofit/>
          </a:bodyPr>
          <a:lstStyle/>
          <a:p>
            <a:r>
              <a:rPr lang="en-US" dirty="0"/>
              <a:t>Heat Pumps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9A02EB5-5B15-477E-ABD7-BD402EFF761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66852" y="1148446"/>
            <a:ext cx="3709321" cy="465155"/>
          </a:xfrm>
        </p:spPr>
        <p:txBody>
          <a:bodyPr/>
          <a:lstStyle/>
          <a:p>
            <a:r>
              <a:rPr lang="en-US" dirty="0"/>
              <a:t>How Heat Pumps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A61B3-2156-906E-0BCC-9EF01BCE5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5" y="1793289"/>
            <a:ext cx="3523570" cy="415031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Heat Pumps are Electro-mechanical </a:t>
            </a:r>
          </a:p>
          <a:p>
            <a:r>
              <a:rPr lang="en-US" dirty="0"/>
              <a:t>No burning of carbon-based fuels</a:t>
            </a:r>
          </a:p>
          <a:p>
            <a:r>
              <a:rPr lang="en-US" dirty="0"/>
              <a:t>Not electric resistance (baseboard) heaters</a:t>
            </a:r>
          </a:p>
          <a:p>
            <a:r>
              <a:rPr lang="en-US" dirty="0"/>
              <a:t>Heats in winter, cools in summer</a:t>
            </a:r>
          </a:p>
          <a:p>
            <a:r>
              <a:rPr lang="en-US" dirty="0"/>
              <a:t>Based upon latent heat of evaporation and condensation</a:t>
            </a:r>
          </a:p>
        </p:txBody>
      </p:sp>
      <p:pic>
        <p:nvPicPr>
          <p:cNvPr id="14" name="Picture 13" descr="Diagram, schematic&#10;&#10;Description automatically generated">
            <a:extLst>
              <a:ext uri="{FF2B5EF4-FFF2-40B4-BE49-F238E27FC236}">
                <a16:creationId xmlns:a16="http://schemas.microsoft.com/office/drawing/2014/main" id="{922D527F-4584-E3C8-C531-AD1B5FA80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296" y="1148446"/>
            <a:ext cx="5698036" cy="490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495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40E3364-4572-4BAC-8DF0-6796C76CD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11" y="222436"/>
            <a:ext cx="5058209" cy="673405"/>
          </a:xfrm>
        </p:spPr>
        <p:txBody>
          <a:bodyPr/>
          <a:lstStyle/>
          <a:p>
            <a:r>
              <a:rPr lang="en-US" dirty="0"/>
              <a:t>Quality Construction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9A02EB5-5B15-477E-ABD7-BD402EFF761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78814" y="1199896"/>
            <a:ext cx="7116285" cy="465155"/>
          </a:xfrm>
        </p:spPr>
        <p:txBody>
          <a:bodyPr/>
          <a:lstStyle/>
          <a:p>
            <a:r>
              <a:rPr lang="en-US" dirty="0"/>
              <a:t>Panels built in factory     Minimal waste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CA45226-29D6-44C0-8C91-98137FBB6B9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699548" y="1191236"/>
            <a:ext cx="4699246" cy="465155"/>
          </a:xfrm>
        </p:spPr>
        <p:txBody>
          <a:bodyPr/>
          <a:lstStyle/>
          <a:p>
            <a:r>
              <a:rPr lang="en-US" dirty="0"/>
              <a:t>Carefully assembled on site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EDF1DD-D4DA-5544-0DBD-C478805563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814" y="2112885"/>
            <a:ext cx="3761974" cy="3545219"/>
          </a:xfrm>
        </p:spPr>
      </p:pic>
      <p:pic>
        <p:nvPicPr>
          <p:cNvPr id="11" name="Content Placeholder 10" descr="A picture containing indoor, building, subway&#10;&#10;Description automatically generated">
            <a:extLst>
              <a:ext uri="{FF2B5EF4-FFF2-40B4-BE49-F238E27FC236}">
                <a16:creationId xmlns:a16="http://schemas.microsoft.com/office/drawing/2014/main" id="{312A80BE-45FF-1825-9FFE-A0383033DCC4}"/>
              </a:ext>
            </a:extLst>
          </p:cNvPr>
          <p:cNvPicPr>
            <a:picLocks noGrp="1" noChangeAspect="1"/>
          </p:cNvPicPr>
          <p:nvPr>
            <p:ph idx="17"/>
          </p:nvPr>
        </p:nvPicPr>
        <p:blipFill>
          <a:blip r:embed="rId3"/>
          <a:stretch>
            <a:fillRect/>
          </a:stretch>
        </p:blipFill>
        <p:spPr>
          <a:xfrm>
            <a:off x="4174078" y="2112885"/>
            <a:ext cx="3748449" cy="3545219"/>
          </a:xfrm>
        </p:spPr>
      </p:pic>
      <p:pic>
        <p:nvPicPr>
          <p:cNvPr id="18" name="Content Placeholder 17" descr="A picture containing text&#10;&#10;Description automatically generated">
            <a:extLst>
              <a:ext uri="{FF2B5EF4-FFF2-40B4-BE49-F238E27FC236}">
                <a16:creationId xmlns:a16="http://schemas.microsoft.com/office/drawing/2014/main" id="{EE6A1681-CC40-CDEA-4F77-B01E4840A868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4"/>
          <a:stretch>
            <a:fillRect/>
          </a:stretch>
        </p:blipFill>
        <p:spPr>
          <a:xfrm rot="5400000">
            <a:off x="7568351" y="2548172"/>
            <a:ext cx="3596567" cy="2697425"/>
          </a:xfrm>
        </p:spPr>
      </p:pic>
    </p:spTree>
    <p:extLst>
      <p:ext uri="{BB962C8B-B14F-4D97-AF65-F5344CB8AC3E}">
        <p14:creationId xmlns:p14="http://schemas.microsoft.com/office/powerpoint/2010/main" val="2218517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40E3364-4572-4BAC-8DF0-6796C76CD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11" y="222436"/>
            <a:ext cx="5058209" cy="673405"/>
          </a:xfrm>
        </p:spPr>
        <p:txBody>
          <a:bodyPr/>
          <a:lstStyle/>
          <a:p>
            <a:r>
              <a:rPr lang="en-US" dirty="0"/>
              <a:t>Air-Tight Construction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9A02EB5-5B15-477E-ABD7-BD402EFF761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39711" y="1199896"/>
            <a:ext cx="3687551" cy="465155"/>
          </a:xfrm>
        </p:spPr>
        <p:txBody>
          <a:bodyPr/>
          <a:lstStyle/>
          <a:p>
            <a:r>
              <a:rPr lang="en-US" dirty="0"/>
              <a:t>Blower Door Test</a:t>
            </a:r>
          </a:p>
        </p:txBody>
      </p:sp>
      <p:pic>
        <p:nvPicPr>
          <p:cNvPr id="16" name="Content Placeholder 15" descr="A picture containing text, red&#10;&#10;Description automatically generated">
            <a:extLst>
              <a:ext uri="{FF2B5EF4-FFF2-40B4-BE49-F238E27FC236}">
                <a16:creationId xmlns:a16="http://schemas.microsoft.com/office/drawing/2014/main" id="{60FB044C-8012-A8A8-E49A-2DD42E4E00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711" y="1969106"/>
            <a:ext cx="1686319" cy="3886200"/>
          </a:xfrm>
        </p:spPr>
      </p:pic>
      <p:pic>
        <p:nvPicPr>
          <p:cNvPr id="25" name="Content Placeholder 24" descr="A picture containing chart&#10;&#10;Description automatically generated">
            <a:extLst>
              <a:ext uri="{FF2B5EF4-FFF2-40B4-BE49-F238E27FC236}">
                <a16:creationId xmlns:a16="http://schemas.microsoft.com/office/drawing/2014/main" id="{A057BA3D-2CC4-1B7F-4EB8-AA55F78780B5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3"/>
          <a:stretch>
            <a:fillRect/>
          </a:stretch>
        </p:blipFill>
        <p:spPr>
          <a:xfrm>
            <a:off x="5597919" y="-14087"/>
            <a:ext cx="4682423" cy="6662490"/>
          </a:xfrm>
        </p:spPr>
      </p:pic>
      <p:pic>
        <p:nvPicPr>
          <p:cNvPr id="23" name="Content Placeholder 22" descr="Graphical user interface&#10;&#10;Description automatically generated">
            <a:extLst>
              <a:ext uri="{FF2B5EF4-FFF2-40B4-BE49-F238E27FC236}">
                <a16:creationId xmlns:a16="http://schemas.microsoft.com/office/drawing/2014/main" id="{6CFC9B90-8AC6-021F-A1D1-1D6CC484A95C}"/>
              </a:ext>
            </a:extLst>
          </p:cNvPr>
          <p:cNvPicPr>
            <a:picLocks noGrp="1" noChangeAspect="1"/>
          </p:cNvPicPr>
          <p:nvPr>
            <p:ph idx="17"/>
          </p:nvPr>
        </p:nvPicPr>
        <p:blipFill>
          <a:blip r:embed="rId4"/>
          <a:stretch>
            <a:fillRect/>
          </a:stretch>
        </p:blipFill>
        <p:spPr>
          <a:xfrm>
            <a:off x="2427874" y="1969106"/>
            <a:ext cx="2914650" cy="3886200"/>
          </a:xfrm>
        </p:spPr>
      </p:pic>
    </p:spTree>
    <p:extLst>
      <p:ext uri="{BB962C8B-B14F-4D97-AF65-F5344CB8AC3E}">
        <p14:creationId xmlns:p14="http://schemas.microsoft.com/office/powerpoint/2010/main" val="1160081330"/>
      </p:ext>
    </p:extLst>
  </p:cSld>
  <p:clrMapOvr>
    <a:masterClrMapping/>
  </p:clrMapOvr>
</p:sld>
</file>

<file path=ppt/theme/theme1.xml><?xml version="1.0" encoding="utf-8"?>
<a:theme xmlns:a="http://schemas.openxmlformats.org/drawingml/2006/main" name="MeiryoVTI">
  <a:themeElements>
    <a:clrScheme name="Meiryo">
      <a:dk1>
        <a:srgbClr val="232323"/>
      </a:dk1>
      <a:lt1>
        <a:srgbClr val="FFFFFF"/>
      </a:lt1>
      <a:dk2>
        <a:srgbClr val="231B23"/>
      </a:dk2>
      <a:lt2>
        <a:srgbClr val="FCF5E5"/>
      </a:lt2>
      <a:accent1>
        <a:srgbClr val="FDA431"/>
      </a:accent1>
      <a:accent2>
        <a:srgbClr val="4DA1A8"/>
      </a:accent2>
      <a:accent3>
        <a:srgbClr val="B9D587"/>
      </a:accent3>
      <a:accent4>
        <a:srgbClr val="E8BD32"/>
      </a:accent4>
      <a:accent5>
        <a:srgbClr val="809EC2"/>
      </a:accent5>
      <a:accent6>
        <a:srgbClr val="E3ADB6"/>
      </a:accent6>
      <a:hlink>
        <a:srgbClr val="34ADB6"/>
      </a:hlink>
      <a:folHlink>
        <a:srgbClr val="B2B2B2"/>
      </a:folHlink>
    </a:clrScheme>
    <a:fontScheme name="Meiryo UI">
      <a:majorFont>
        <a:latin typeface="Meiryo UI"/>
        <a:ea typeface=""/>
        <a:cs typeface=""/>
      </a:majorFont>
      <a:minorFont>
        <a:latin typeface="Meiryo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riyo_Win32_JC_SL_v2.potx" id="{77663EF8-81AF-4A53-AD14-18F5794291B2}" vid="{1972F907-976D-4EFE-B456-F83CC7D3E4B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389B4F5-D858-4228-A1A8-F9C09A238B6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B4605F9-2AA0-4698-BBDB-0F81CCABFD7B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83F5A4AD-A372-48FB-978B-A62EF04BB6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Meriyo design</Template>
  <TotalTime>4038</TotalTime>
  <Words>474</Words>
  <Application>Microsoft Office PowerPoint</Application>
  <PresentationFormat>Widescreen</PresentationFormat>
  <Paragraphs>84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Meiryo</vt:lpstr>
      <vt:lpstr>Meiryo UI</vt:lpstr>
      <vt:lpstr>Arial</vt:lpstr>
      <vt:lpstr>Calibri</vt:lpstr>
      <vt:lpstr>MeiryoVTI</vt:lpstr>
      <vt:lpstr>Our new Zero Energy home</vt:lpstr>
      <vt:lpstr>Agenda</vt:lpstr>
      <vt:lpstr>5 Principles of Passive House</vt:lpstr>
      <vt:lpstr>No Thermal Bridging</vt:lpstr>
      <vt:lpstr>Superior Windows</vt:lpstr>
      <vt:lpstr>Energy Recovery Ventilation (ERV)</vt:lpstr>
      <vt:lpstr>Heat Pumps</vt:lpstr>
      <vt:lpstr>Quality Construction</vt:lpstr>
      <vt:lpstr>Air-Tight Construction</vt:lpstr>
      <vt:lpstr>How’s it working so far?</vt:lpstr>
      <vt:lpstr>Estimated Energy Usage</vt:lpstr>
      <vt:lpstr>Problems and obstacles</vt:lpstr>
      <vt:lpstr>Living in it</vt:lpstr>
      <vt:lpstr>Organic Garden</vt:lpstr>
      <vt:lpstr>Organic Honey</vt:lpstr>
      <vt:lpstr>Native Plants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new Zero Energy home</dc:title>
  <dc:creator>John Burke</dc:creator>
  <cp:lastModifiedBy>John Burke</cp:lastModifiedBy>
  <cp:revision>33</cp:revision>
  <dcterms:created xsi:type="dcterms:W3CDTF">2023-03-13T15:21:47Z</dcterms:created>
  <dcterms:modified xsi:type="dcterms:W3CDTF">2023-03-16T15:01:57Z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